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11.jpg" ContentType="image/png"/>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7" r:id="rId1"/>
  </p:sldMasterIdLst>
  <p:notesMasterIdLst>
    <p:notesMasterId r:id="rId20"/>
  </p:notesMasterIdLst>
  <p:sldIdLst>
    <p:sldId id="256" r:id="rId2"/>
    <p:sldId id="262" r:id="rId3"/>
    <p:sldId id="295" r:id="rId4"/>
    <p:sldId id="266" r:id="rId5"/>
    <p:sldId id="275" r:id="rId6"/>
    <p:sldId id="277" r:id="rId7"/>
    <p:sldId id="293" r:id="rId8"/>
    <p:sldId id="278" r:id="rId9"/>
    <p:sldId id="284" r:id="rId10"/>
    <p:sldId id="283" r:id="rId11"/>
    <p:sldId id="285" r:id="rId12"/>
    <p:sldId id="287" r:id="rId13"/>
    <p:sldId id="268" r:id="rId14"/>
    <p:sldId id="296" r:id="rId15"/>
    <p:sldId id="297" r:id="rId16"/>
    <p:sldId id="298" r:id="rId17"/>
    <p:sldId id="294" r:id="rId18"/>
    <p:sldId id="289"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DFD"/>
    <a:srgbClr val="FEFEF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472"/>
    <p:restoredTop sz="84045"/>
  </p:normalViewPr>
  <p:slideViewPr>
    <p:cSldViewPr snapToGrid="0">
      <p:cViewPr varScale="1">
        <p:scale>
          <a:sx n="70" d="100"/>
          <a:sy n="70" d="100"/>
        </p:scale>
        <p:origin x="184" y="1496"/>
      </p:cViewPr>
      <p:guideLst/>
    </p:cSldViewPr>
  </p:slideViewPr>
  <p:notesTextViewPr>
    <p:cViewPr>
      <p:scale>
        <a:sx n="1" d="1"/>
        <a:sy n="1" d="1"/>
      </p:scale>
      <p:origin x="0" y="-332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E8CE93-DFB7-3F4C-BD92-F0B083B4E610}" type="datetimeFigureOut">
              <a:rPr lang="en-US" smtClean="0"/>
              <a:t>11/19/23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978F42-A001-ED42-9FF8-DFA61AEF8633}" type="slidenum">
              <a:rPr lang="en-US" smtClean="0"/>
              <a:t>‹#›</a:t>
            </a:fld>
            <a:endParaRPr lang="en-US"/>
          </a:p>
        </p:txBody>
      </p:sp>
    </p:spTree>
    <p:extLst>
      <p:ext uri="{BB962C8B-B14F-4D97-AF65-F5344CB8AC3E}">
        <p14:creationId xmlns:p14="http://schemas.microsoft.com/office/powerpoint/2010/main" val="3728013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panose="020B0604020202020204" pitchFamily="34" charset="0"/>
              <a:buNone/>
            </a:pPr>
            <a:r>
              <a:rPr lang="en-US" dirty="0"/>
              <a:t>Coastal and estuarine ecosystems hold a unique ecological and economic position in our world. Despite only covering 7% of the oceanic area, they contribute 15% of marine primary production. This productivity underpins their economic value, which adds $2.5 trillion annually to the global economy, from sectors such as fisheries, tourism, aquaculture, and the protection offered by natural coastal infrastructure like dune systems.</a:t>
            </a:r>
          </a:p>
          <a:p>
            <a:pPr marL="457200" lvl="1" indent="0">
              <a:buFont typeface="Arial" panose="020B0604020202020204" pitchFamily="34" charset="0"/>
              <a:buNone/>
            </a:pPr>
            <a:endParaRPr lang="en-US" dirty="0"/>
          </a:p>
          <a:p>
            <a:pPr marL="457200" lvl="1" indent="0">
              <a:buFont typeface="Arial" panose="020B0604020202020204" pitchFamily="34" charset="0"/>
              <a:buNone/>
            </a:pPr>
            <a:r>
              <a:rPr lang="en-US" dirty="0"/>
              <a:t>To monitor and manage these ecosystems effectively, Ocean Color Remote Sensors (OCRS) are indispensable. These sensors capitalize on the relationship between the color of the ocean, which varies with the intensity and spectral distribution of light reflected off the water’s surface, and the biogeochemical processes occurring within. Chlorophyll a, the pigment found in phytoplankton, plays a crucial role here. Since it directly influences ocean color, OCRS can estimate the phytoplankton population and consequently, the primary production. This data is vital as it helps phytoplankton contribute to the global carbon cycle. </a:t>
            </a:r>
          </a:p>
          <a:p>
            <a:pPr marL="457200" lvl="1" indent="0">
              <a:buFont typeface="Arial" panose="020B0604020202020204" pitchFamily="34" charset="0"/>
              <a:buNone/>
            </a:pPr>
            <a:endParaRPr lang="en-US" dirty="0"/>
          </a:p>
          <a:p>
            <a:pPr marL="457200" lvl="1" indent="0">
              <a:buFont typeface="Arial" panose="020B0604020202020204" pitchFamily="34" charset="0"/>
              <a:buNone/>
            </a:pPr>
            <a:r>
              <a:rPr lang="en-US" dirty="0"/>
              <a:t>However, OCRS techniques face challenges when deployed in coastal ecosystems. The very factors that make these areas economically and ecologically significant--their rich mineral content, high organic matter concentrations, and dynamic interactions with terrestrial systems—also cause complications. These complexities can distort satellite signals, leading to inaccuracies. For instance, intermittent cloud cover can lead to misidentification of turbid waters as clouded regions, while the reflection of photons from adjacent land and the seafloor can mislead sensors. Additionally, events like sediment resuspension due to wave action and tidal cycles, and terrestrial fluxes from rivers alter nutrient gradients and light availability. These factors contribute to a heterogeneity in water quality that low-resolution satellite may not capture accurately.</a:t>
            </a:r>
          </a:p>
          <a:p>
            <a:pPr marL="457200" lvl="1" indent="0">
              <a:buFont typeface="Arial" panose="020B0604020202020204" pitchFamily="34" charset="0"/>
              <a:buNone/>
            </a:pPr>
            <a:endParaRPr lang="en-US" dirty="0"/>
          </a:p>
          <a:p>
            <a:pPr marL="457200" lvl="1" indent="0">
              <a:buFont typeface="Arial" panose="020B0604020202020204" pitchFamily="34" charset="0"/>
              <a:buNone/>
            </a:pPr>
            <a:r>
              <a:rPr lang="en-US" dirty="0"/>
              <a:t>Recognizing these issues underscores the need for tailored methods and tools designed specifically for coastal remote sensing. While these ecosystems are small in area, their importance is vast, and our ability to understand and protect them hinges on refining the tools we use to monitoring their health and productivity. </a:t>
            </a:r>
          </a:p>
          <a:p>
            <a:endParaRPr lang="en-US" dirty="0"/>
          </a:p>
        </p:txBody>
      </p:sp>
      <p:sp>
        <p:nvSpPr>
          <p:cNvPr id="4" name="Slide Number Placeholder 3"/>
          <p:cNvSpPr>
            <a:spLocks noGrp="1"/>
          </p:cNvSpPr>
          <p:nvPr>
            <p:ph type="sldNum" sz="quarter" idx="5"/>
          </p:nvPr>
        </p:nvSpPr>
        <p:spPr/>
        <p:txBody>
          <a:bodyPr/>
          <a:lstStyle/>
          <a:p>
            <a:fld id="{15978F42-A001-ED42-9FF8-DFA61AEF8633}" type="slidenum">
              <a:rPr lang="en-US" smtClean="0"/>
              <a:t>3</a:t>
            </a:fld>
            <a:endParaRPr lang="en-US"/>
          </a:p>
        </p:txBody>
      </p:sp>
    </p:spTree>
    <p:extLst>
      <p:ext uri="{BB962C8B-B14F-4D97-AF65-F5344CB8AC3E}">
        <p14:creationId xmlns:p14="http://schemas.microsoft.com/office/powerpoint/2010/main" val="3333571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78F42-A001-ED42-9FF8-DFA61AEF8633}" type="slidenum">
              <a:rPr lang="en-US" smtClean="0"/>
              <a:t>12</a:t>
            </a:fld>
            <a:endParaRPr lang="en-US"/>
          </a:p>
        </p:txBody>
      </p:sp>
    </p:spTree>
    <p:extLst>
      <p:ext uri="{BB962C8B-B14F-4D97-AF65-F5344CB8AC3E}">
        <p14:creationId xmlns:p14="http://schemas.microsoft.com/office/powerpoint/2010/main" val="6507866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Logic for identifying ”outliers” in turbidity data:</a:t>
            </a:r>
          </a:p>
          <a:p>
            <a:endParaRPr lang="en-US" dirty="0"/>
          </a:p>
          <a:p>
            <a:r>
              <a:rPr lang="en-US" dirty="0"/>
              <a:t>We used predefined thresholds to flag data points as outliers.</a:t>
            </a:r>
          </a:p>
          <a:p>
            <a:pPr marL="171450" indent="-171450">
              <a:buFont typeface="Arial" panose="020B0604020202020204" pitchFamily="34" charset="0"/>
              <a:buChar char="•"/>
            </a:pPr>
            <a:r>
              <a:rPr lang="en-US" dirty="0"/>
              <a:t>Timing/Gap Test: This test checks if the time difference between consecutive data points exceeds a specified time increment. It flags data points that are too far apart in time, which might indicate missing or delayed measurements.</a:t>
            </a:r>
          </a:p>
          <a:p>
            <a:pPr marL="171450" indent="-171450">
              <a:buFont typeface="Arial" panose="020B0604020202020204" pitchFamily="34" charset="0"/>
              <a:buChar char="•"/>
            </a:pPr>
            <a:r>
              <a:rPr lang="en-US" dirty="0"/>
              <a:t>Gross Range Test: This test checks whether turbidity values fall within a specified range. Values outside this range are flagged as outliers. </a:t>
            </a:r>
          </a:p>
          <a:p>
            <a:pPr marL="171450" indent="-171450">
              <a:buFont typeface="Arial" panose="020B0604020202020204" pitchFamily="34" charset="0"/>
              <a:buChar char="•"/>
            </a:pPr>
            <a:r>
              <a:rPr lang="en-US" dirty="0"/>
              <a:t>Spike Test: this test identifies significant spikes in turbidity, which might indicate measurement errors or real but extraordinary changes in water conditions.</a:t>
            </a:r>
          </a:p>
          <a:p>
            <a:pPr marL="0" indent="0" algn="l">
              <a:buFont typeface="Arial" panose="020B0604020202020204" pitchFamily="34" charset="0"/>
              <a:buNone/>
            </a:pPr>
            <a:r>
              <a:rPr lang="en-US" dirty="0"/>
              <a:t>The flags raised by these tests don’t remove the data points but marks them by replacing the turbidity value with </a:t>
            </a:r>
            <a:r>
              <a:rPr lang="en-US" dirty="0" err="1"/>
              <a:t>NaN</a:t>
            </a:r>
            <a:r>
              <a:rPr lang="en-US" dirty="0"/>
              <a:t>.</a:t>
            </a:r>
          </a:p>
          <a:p>
            <a:pPr marL="0" indent="0" algn="l">
              <a:buFont typeface="Arial" panose="020B0604020202020204" pitchFamily="34" charset="0"/>
              <a:buNone/>
            </a:pPr>
            <a:endParaRPr lang="en-US" dirty="0"/>
          </a:p>
          <a:p>
            <a:pPr marL="0" indent="0" algn="l">
              <a:buFont typeface="Arial" panose="020B0604020202020204" pitchFamily="34" charset="0"/>
              <a:buNone/>
            </a:pPr>
            <a:r>
              <a:rPr lang="en-US" dirty="0"/>
              <a:t>We performed a statistical analysis on the entire dataset to define appropriate QC thresholds. We calculated statistical metrics like mean, median, standard deviation, and percentiles of the turbidity data, which helped to understand the typical range and variation of the turbidity measurements. The basic statistics for the turbidity data form the dataset are as follows: </a:t>
            </a:r>
          </a:p>
          <a:p>
            <a:pPr marL="0" indent="0" algn="l">
              <a:buFont typeface="Arial" panose="020B0604020202020204" pitchFamily="34" charset="0"/>
              <a:buNone/>
            </a:pPr>
            <a:endParaRPr lang="en-US" dirty="0"/>
          </a:p>
          <a:p>
            <a:pPr algn="l">
              <a:buFont typeface="Arial" panose="020B0604020202020204" pitchFamily="34" charset="0"/>
              <a:buChar char="•"/>
            </a:pPr>
            <a:r>
              <a:rPr lang="en-US" b="1" i="0" dirty="0">
                <a:effectLst/>
                <a:latin typeface="Söhne"/>
              </a:rPr>
              <a:t>Count:</a:t>
            </a:r>
            <a:r>
              <a:rPr lang="en-US" b="0" i="0" dirty="0">
                <a:effectLst/>
                <a:latin typeface="Söhne"/>
              </a:rPr>
              <a:t> 83,091 (total number of turbidity measurements)</a:t>
            </a:r>
          </a:p>
          <a:p>
            <a:pPr algn="l">
              <a:buFont typeface="Arial" panose="020B0604020202020204" pitchFamily="34" charset="0"/>
              <a:buChar char="•"/>
            </a:pPr>
            <a:r>
              <a:rPr lang="en-US" b="1" i="0" dirty="0">
                <a:effectLst/>
                <a:latin typeface="Söhne"/>
              </a:rPr>
              <a:t>Mean:</a:t>
            </a:r>
            <a:r>
              <a:rPr lang="en-US" b="0" i="0" dirty="0">
                <a:effectLst/>
                <a:latin typeface="Söhne"/>
              </a:rPr>
              <a:t> 4.759 (average turbidity)</a:t>
            </a:r>
          </a:p>
          <a:p>
            <a:pPr algn="l">
              <a:buFont typeface="Arial" panose="020B0604020202020204" pitchFamily="34" charset="0"/>
              <a:buChar char="•"/>
            </a:pPr>
            <a:r>
              <a:rPr lang="en-US" b="1" i="0" dirty="0">
                <a:effectLst/>
                <a:latin typeface="Söhne"/>
              </a:rPr>
              <a:t>Standard Deviation:</a:t>
            </a:r>
            <a:r>
              <a:rPr lang="en-US" b="0" i="0" dirty="0">
                <a:effectLst/>
                <a:latin typeface="Söhne"/>
              </a:rPr>
              <a:t> 15.085 (variation in turbidity measurements)</a:t>
            </a:r>
          </a:p>
          <a:p>
            <a:pPr algn="l">
              <a:buFont typeface="Arial" panose="020B0604020202020204" pitchFamily="34" charset="0"/>
              <a:buChar char="•"/>
            </a:pPr>
            <a:r>
              <a:rPr lang="en-US" b="1" i="0" dirty="0">
                <a:effectLst/>
                <a:latin typeface="Söhne"/>
              </a:rPr>
              <a:t>Minimum:</a:t>
            </a:r>
            <a:r>
              <a:rPr lang="en-US" b="0" i="0" dirty="0">
                <a:effectLst/>
                <a:latin typeface="Söhne"/>
              </a:rPr>
              <a:t> 0.000 (lowest recorded turbidity)</a:t>
            </a:r>
          </a:p>
          <a:p>
            <a:pPr algn="l">
              <a:buFont typeface="Arial" panose="020B0604020202020204" pitchFamily="34" charset="0"/>
              <a:buChar char="•"/>
            </a:pPr>
            <a:r>
              <a:rPr lang="en-US" b="1" i="0" dirty="0">
                <a:effectLst/>
                <a:latin typeface="Söhne"/>
              </a:rPr>
              <a:t>25th Percentile:</a:t>
            </a:r>
            <a:r>
              <a:rPr lang="en-US" b="0" i="0" dirty="0">
                <a:effectLst/>
                <a:latin typeface="Söhne"/>
              </a:rPr>
              <a:t> 1.698 (25% of measurements are below this value)</a:t>
            </a:r>
          </a:p>
          <a:p>
            <a:pPr algn="l">
              <a:buFont typeface="Arial" panose="020B0604020202020204" pitchFamily="34" charset="0"/>
              <a:buChar char="•"/>
            </a:pPr>
            <a:r>
              <a:rPr lang="en-US" b="1" i="0" dirty="0">
                <a:effectLst/>
                <a:latin typeface="Söhne"/>
              </a:rPr>
              <a:t>Median (50th Percentile):</a:t>
            </a:r>
            <a:r>
              <a:rPr lang="en-US" b="0" i="0" dirty="0">
                <a:effectLst/>
                <a:latin typeface="Söhne"/>
              </a:rPr>
              <a:t> 2.188 (half of the measurements are below this value)</a:t>
            </a:r>
          </a:p>
          <a:p>
            <a:pPr algn="l">
              <a:buFont typeface="Arial" panose="020B0604020202020204" pitchFamily="34" charset="0"/>
              <a:buChar char="•"/>
            </a:pPr>
            <a:r>
              <a:rPr lang="en-US" b="1" i="0" dirty="0">
                <a:effectLst/>
                <a:latin typeface="Söhne"/>
              </a:rPr>
              <a:t>75th Percentile:</a:t>
            </a:r>
            <a:r>
              <a:rPr lang="en-US" b="0" i="0" dirty="0">
                <a:effectLst/>
                <a:latin typeface="Söhne"/>
              </a:rPr>
              <a:t> 2.562 (75% of measurements are below this value)</a:t>
            </a:r>
          </a:p>
          <a:p>
            <a:pPr algn="l">
              <a:buFont typeface="Arial" panose="020B0604020202020204" pitchFamily="34" charset="0"/>
              <a:buChar char="•"/>
            </a:pPr>
            <a:r>
              <a:rPr lang="en-US" b="1" i="0" dirty="0">
                <a:effectLst/>
                <a:latin typeface="Söhne"/>
              </a:rPr>
              <a:t>Maximum:</a:t>
            </a:r>
            <a:r>
              <a:rPr lang="en-US" b="0" i="0" dirty="0">
                <a:effectLst/>
                <a:latin typeface="Söhne"/>
              </a:rPr>
              <a:t> 124.105 (highest recorded turbidity)</a:t>
            </a:r>
          </a:p>
          <a:p>
            <a:pPr algn="l">
              <a:buFont typeface="Arial" panose="020B0604020202020204" pitchFamily="34" charset="0"/>
              <a:buChar char="•"/>
            </a:pPr>
            <a:endParaRPr lang="en-US" b="0" i="0" dirty="0">
              <a:effectLst/>
              <a:latin typeface="Söhne"/>
            </a:endParaRPr>
          </a:p>
          <a:p>
            <a:pPr algn="l">
              <a:buFont typeface="Arial" panose="020B0604020202020204" pitchFamily="34" charset="0"/>
              <a:buNone/>
            </a:pPr>
            <a:r>
              <a:rPr lang="en-US" b="0" i="0" dirty="0">
                <a:effectLst/>
                <a:latin typeface="Söhne"/>
              </a:rPr>
              <a:t>Considering the data, a reasonable range for the Gross Range Test might be bit wider than the 25</a:t>
            </a:r>
            <a:r>
              <a:rPr lang="en-US" b="0" i="0" baseline="30000" dirty="0">
                <a:effectLst/>
                <a:latin typeface="Söhne"/>
              </a:rPr>
              <a:t>th</a:t>
            </a:r>
            <a:r>
              <a:rPr lang="en-US" b="0" i="0" dirty="0">
                <a:effectLst/>
                <a:latin typeface="Söhne"/>
              </a:rPr>
              <a:t> to 75</a:t>
            </a:r>
            <a:r>
              <a:rPr lang="en-US" b="0" i="0" baseline="30000" dirty="0">
                <a:effectLst/>
                <a:latin typeface="Söhne"/>
              </a:rPr>
              <a:t>th</a:t>
            </a:r>
            <a:r>
              <a:rPr lang="en-US" b="0" i="0" dirty="0">
                <a:effectLst/>
                <a:latin typeface="Söhne"/>
              </a:rPr>
              <a:t> percentile range to accommodate natural variability. Therefore, we set the range from 0 to 10. We chose 5 as the threshold for significant changes in turbidity for the Spike Test.</a:t>
            </a:r>
          </a:p>
          <a:p>
            <a:pPr algn="l">
              <a:buFont typeface="Arial" panose="020B0604020202020204" pitchFamily="34" charset="0"/>
              <a:buNone/>
            </a:pPr>
            <a:endParaRPr lang="en-US" b="0" i="0" dirty="0">
              <a:effectLst/>
              <a:latin typeface="Söhne"/>
            </a:endParaRPr>
          </a:p>
          <a:p>
            <a:pPr algn="l">
              <a:buFont typeface="Arial" panose="020B0604020202020204" pitchFamily="34" charset="0"/>
              <a:buNone/>
            </a:pPr>
            <a:r>
              <a:rPr lang="en-US" b="0" i="0" dirty="0">
                <a:effectLst/>
                <a:latin typeface="Söhne"/>
              </a:rPr>
              <a:t>The python script aligns with QARTOD guidelines since QARTOD recommends tests for checking timeliness and regularity of data points, tests for checking whether the data falls within expected physical/operational ranges, and tests for identifying measurements that exhibit abrupt changes that are unlikely to be physical phenomena. </a:t>
            </a:r>
          </a:p>
          <a:p>
            <a:pPr algn="l">
              <a:buFont typeface="Arial" panose="020B0604020202020204" pitchFamily="34" charset="0"/>
              <a:buNone/>
            </a:pPr>
            <a:endParaRPr lang="en-US" b="0" i="0" dirty="0">
              <a:effectLst/>
              <a:latin typeface="Söhne"/>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effectLst/>
              </a:rPr>
              <a:t>Manual for real-time quality control of high frequency radar surface ... (n.d.). https://</a:t>
            </a:r>
            <a:r>
              <a:rPr lang="en-US" dirty="0" err="1">
                <a:effectLst/>
              </a:rPr>
              <a:t>cdn.ioos.noaa.gov</a:t>
            </a:r>
            <a:r>
              <a:rPr lang="en-US" dirty="0">
                <a:effectLst/>
              </a:rPr>
              <a:t>/media/2022/07/HFR_QARTOD_Manual_Update_Final-1b.</a:t>
            </a:r>
            <a:r>
              <a:rPr lang="en-US">
                <a:effectLst/>
              </a:rPr>
              <a:t>pdf </a:t>
            </a:r>
            <a:endParaRPr lang="en-US" dirty="0">
              <a:effectLst/>
            </a:endParaRPr>
          </a:p>
        </p:txBody>
      </p:sp>
      <p:sp>
        <p:nvSpPr>
          <p:cNvPr id="4" name="Slide Number Placeholder 3"/>
          <p:cNvSpPr>
            <a:spLocks noGrp="1"/>
          </p:cNvSpPr>
          <p:nvPr>
            <p:ph type="sldNum" sz="quarter" idx="5"/>
          </p:nvPr>
        </p:nvSpPr>
        <p:spPr/>
        <p:txBody>
          <a:bodyPr/>
          <a:lstStyle/>
          <a:p>
            <a:fld id="{15978F42-A001-ED42-9FF8-DFA61AEF8633}" type="slidenum">
              <a:rPr lang="en-US" smtClean="0"/>
              <a:t>15</a:t>
            </a:fld>
            <a:endParaRPr lang="en-US"/>
          </a:p>
        </p:txBody>
      </p:sp>
    </p:spTree>
    <p:extLst>
      <p:ext uri="{BB962C8B-B14F-4D97-AF65-F5344CB8AC3E}">
        <p14:creationId xmlns:p14="http://schemas.microsoft.com/office/powerpoint/2010/main" val="3981666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Kd490 is the diffuse attenuation coefficient at 490 nm. This metric indicates the turbidity of the water column and thus, its clarity. The value of Kd490 represents the rate at which light at 490 nm is attenuated with depth. For example, a Kd490 of 0.1 /m means that light will be reduced one natural log within 10 meters of the water column. Higher Kd490 values mean shallower attenuation depth and lower clarity of ocean water. </a:t>
            </a:r>
          </a:p>
          <a:p>
            <a:endParaRPr lang="en-US" dirty="0"/>
          </a:p>
          <a:p>
            <a:r>
              <a:rPr lang="en-US" dirty="0"/>
              <a:t>HawkEye indicates a range of 0.06-0.1 1/m. the inverse of </a:t>
            </a:r>
            <a:r>
              <a:rPr lang="en-US" dirty="0" err="1"/>
              <a:t>Kd</a:t>
            </a:r>
            <a:r>
              <a:rPr lang="en-US" dirty="0"/>
              <a:t>, 1/</a:t>
            </a:r>
            <a:r>
              <a:rPr lang="en-US" dirty="0" err="1"/>
              <a:t>Kd</a:t>
            </a:r>
            <a:r>
              <a:rPr lang="en-US" dirty="0"/>
              <a:t>, is generally considered the first optical depth (roughly corresponding to the 37% light level). This translates to a first optical depth measurement of 10-12.5 m. Our in-situ measurements are conducted at depths of 10 m or shallower roughly. The total water depth in our study region is approximately 10-15 m. Given this, the depicted Chl concentrations are believed to be within the first optical depth of the coastal euphotic zone. However, its important to acknowledge that one optical depth may not be sufficient to prevent contamination of Rrs by benthic reflectance.</a:t>
            </a:r>
          </a:p>
          <a:p>
            <a:endParaRPr lang="en-US" dirty="0"/>
          </a:p>
          <a:p>
            <a:r>
              <a:rPr lang="en-US" dirty="0"/>
              <a:t>“Attenuate” = reduce the value of.</a:t>
            </a:r>
          </a:p>
        </p:txBody>
      </p:sp>
      <p:sp>
        <p:nvSpPr>
          <p:cNvPr id="4" name="Slide Number Placeholder 3"/>
          <p:cNvSpPr>
            <a:spLocks noGrp="1"/>
          </p:cNvSpPr>
          <p:nvPr>
            <p:ph type="sldNum" sz="quarter" idx="5"/>
          </p:nvPr>
        </p:nvSpPr>
        <p:spPr/>
        <p:txBody>
          <a:bodyPr/>
          <a:lstStyle/>
          <a:p>
            <a:fld id="{15978F42-A001-ED42-9FF8-DFA61AEF8633}" type="slidenum">
              <a:rPr lang="en-US" smtClean="0"/>
              <a:t>17</a:t>
            </a:fld>
            <a:endParaRPr lang="en-US"/>
          </a:p>
        </p:txBody>
      </p:sp>
    </p:spTree>
    <p:extLst>
      <p:ext uri="{BB962C8B-B14F-4D97-AF65-F5344CB8AC3E}">
        <p14:creationId xmlns:p14="http://schemas.microsoft.com/office/powerpoint/2010/main" val="1203722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panose="020B0604020202020204" pitchFamily="34" charset="0"/>
              <a:buNone/>
            </a:pPr>
            <a:r>
              <a:rPr lang="en-US" dirty="0"/>
              <a:t>In 2018, the SeaHawk satellite was launched, marking a shift in the landscape of OCRS through cost-effective Earth observation endeavors. This initiative was supported by NASA’s Ocean Biology Processing Group, demonstrating a commitment to advancing our understanding of coastal ecosystems from space.</a:t>
            </a:r>
          </a:p>
          <a:p>
            <a:pPr marL="457200" lvl="1" indent="0">
              <a:buFont typeface="Arial" panose="020B0604020202020204" pitchFamily="34" charset="0"/>
              <a:buNone/>
            </a:pPr>
            <a:endParaRPr lang="en-US" dirty="0"/>
          </a:p>
          <a:p>
            <a:pPr marL="457200" lvl="1" indent="0">
              <a:buFont typeface="Arial" panose="020B0604020202020204" pitchFamily="34" charset="0"/>
              <a:buNone/>
            </a:pPr>
            <a:r>
              <a:rPr lang="en-US" dirty="0"/>
              <a:t>The SeaHawk represents a paradigm shift in OCRS due to its efficient design principles. It was developed with off-the-shelf components and completed within a rapid development time of just 2 years at a cost of $4 million. This stands in contrast to the OrbView-1 satellite, which required a decade of development and $100 million in funding. Furthermore, SeaHawk’s compact and lightweight 3U stature, measuring 10 x 10 x 30 cm and weighing 3 kg, is a dramatic departure from the larger 50 x 50 x 200 cm frame and 309 kg weight of OrbView-1.</a:t>
            </a:r>
          </a:p>
          <a:p>
            <a:pPr marL="457200" lvl="1" indent="0">
              <a:buFont typeface="Arial" panose="020B0604020202020204" pitchFamily="34" charset="0"/>
              <a:buNone/>
            </a:pPr>
            <a:endParaRPr lang="en-US" dirty="0"/>
          </a:p>
          <a:p>
            <a:pPr marL="457200" lvl="1" indent="0">
              <a:buFont typeface="Arial" panose="020B0604020202020204" pitchFamily="34" charset="0"/>
              <a:buNone/>
            </a:pPr>
            <a:r>
              <a:rPr lang="en-US" dirty="0"/>
              <a:t>Despite its efficient design, HawkEye does not compromise performance. It captures its imagery in a spectral distribution akin to SeaWiFS, but with a significant improved spatial resolution of 120 m – an eightfold improvement.</a:t>
            </a:r>
          </a:p>
          <a:p>
            <a:pPr marL="457200" lvl="1" indent="0">
              <a:buFont typeface="Arial" panose="020B0604020202020204" pitchFamily="34" charset="0"/>
              <a:buNone/>
            </a:pPr>
            <a:endParaRPr lang="en-US" dirty="0"/>
          </a:p>
          <a:p>
            <a:pPr marL="457200" lvl="1" indent="0">
              <a:buFont typeface="Arial" panose="020B0604020202020204" pitchFamily="34" charset="0"/>
              <a:buNone/>
            </a:pPr>
            <a:r>
              <a:rPr lang="en-US" dirty="0"/>
              <a:t>To put this into perspective, 84 HawkEye pixels, each with an area of 120 m2, could fit into a single 1100 m2 pixel of SeaWiFS. This granular level of detail enables HawkEye to bridge the gap between open ocean and coastal RC, enhancing missions like SeaWiFS by providing detailed views of complex marine ecosystems. And with the potential for a constellation of high-resolution marine monitoring CubeSats, we will be able to monitor these regions with unprecedented clarity. </a:t>
            </a:r>
          </a:p>
        </p:txBody>
      </p:sp>
      <p:sp>
        <p:nvSpPr>
          <p:cNvPr id="4" name="Slide Number Placeholder 3"/>
          <p:cNvSpPr>
            <a:spLocks noGrp="1"/>
          </p:cNvSpPr>
          <p:nvPr>
            <p:ph type="sldNum" sz="quarter" idx="5"/>
          </p:nvPr>
        </p:nvSpPr>
        <p:spPr/>
        <p:txBody>
          <a:bodyPr/>
          <a:lstStyle/>
          <a:p>
            <a:fld id="{15978F42-A001-ED42-9FF8-DFA61AEF8633}" type="slidenum">
              <a:rPr lang="en-US" smtClean="0"/>
              <a:t>4</a:t>
            </a:fld>
            <a:endParaRPr lang="en-US"/>
          </a:p>
        </p:txBody>
      </p:sp>
    </p:spTree>
    <p:extLst>
      <p:ext uri="{BB962C8B-B14F-4D97-AF65-F5344CB8AC3E}">
        <p14:creationId xmlns:p14="http://schemas.microsoft.com/office/powerpoint/2010/main" val="3579921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Given the improvements offered by the HawkEye imagery, combined with the necessity for in-situ validation in ocean color remote sensing, especially in coastal ecosystems, my research objectives involves: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The collection of contemporaneous in-situ and RS imagery to obtain a comprehensive view of the marine landscape. We employ tools like the Acrobat for 3-ddimensional coverage and handheld spectroradiometer for retrieving Rrs data.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Our imagery analysis then takes center stage. By analyzing OC imagery from multiple sources, including the innovative HawkEye sensor and established instruments like MODIS, we can draw comparative qualitative insights. The R/V Cape Fear’s in-situ data serves as a benchmark for validating and understanding the spaceborne observations.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Next, we will delve into chlorophyll concentrations, incorporating in-situ and satellite data to unravel the spatial variability within the Cape Fear River Estuary (CFRE) and Masonboro Inlet. This comprehensive approach allows us to paint a detailed picture of the nutrient and biomass distribution in these dynamic marine environments.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Matchup analysis is also a key component of our methods. By comparing satellite and in-situ observations, we can refine our understanding of ocean color data. The use of statistical metrics, such as the coefficient of determination (R2), Root Mean Square Deviation (RMSD), and Mean Absolute Percentage Error (MAPE), among others, provides us with a quantitative assessment of our data’s accuracy and reliability.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Finally, the dissemination of our research is as important as the research itself. Publishing out findings in a reputable scientific journal ensures that our work contributes to the collective knowledge of the scientific community. Furthermore, by sharing our methods and datasets, we encourage collaboration, stimulate further research, and contribute to the ever-growing body of oceanographic knowledge, ensuring that the exciting capabilities of the HawkEye sensor are leveraged to their fullest potential.</a:t>
            </a:r>
          </a:p>
        </p:txBody>
      </p:sp>
      <p:sp>
        <p:nvSpPr>
          <p:cNvPr id="4" name="Slide Number Placeholder 3"/>
          <p:cNvSpPr>
            <a:spLocks noGrp="1"/>
          </p:cNvSpPr>
          <p:nvPr>
            <p:ph type="sldNum" sz="quarter" idx="5"/>
          </p:nvPr>
        </p:nvSpPr>
        <p:spPr/>
        <p:txBody>
          <a:bodyPr/>
          <a:lstStyle/>
          <a:p>
            <a:fld id="{BFC5E313-66D9-1F4C-AD51-B25E84805007}" type="slidenum">
              <a:rPr lang="en-US" smtClean="0"/>
              <a:t>5</a:t>
            </a:fld>
            <a:endParaRPr lang="en-US"/>
          </a:p>
        </p:txBody>
      </p:sp>
    </p:spTree>
    <p:extLst>
      <p:ext uri="{BB962C8B-B14F-4D97-AF65-F5344CB8AC3E}">
        <p14:creationId xmlns:p14="http://schemas.microsoft.com/office/powerpoint/2010/main" val="1620494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solidFill>
                  <a:srgbClr val="D1D5DB"/>
                </a:solidFill>
                <a:effectLst/>
                <a:latin typeface="Söhne"/>
              </a:rPr>
              <a:t>The Cape Fear River Basin (CFRB) serves as an environmental nexus at the confluence of intensive agriculture operations, rapid urbanization, and industrial activity. This region is notable for having the highest density of Concentrated Animal Feeding Operations (CAFOs) in the world. With staggering livestock counts that include 10 million hogs, 16 million turkeys, and 300 million chickens, the scale of animal agriculture is immense. </a:t>
            </a:r>
          </a:p>
          <a:p>
            <a:pPr marL="0" indent="0">
              <a:buFont typeface="Arial" panose="020B0604020202020204" pitchFamily="34" charset="0"/>
              <a:buNone/>
            </a:pPr>
            <a:endParaRPr lang="en-US" b="0" i="0" dirty="0">
              <a:solidFill>
                <a:srgbClr val="D1D5DB"/>
              </a:solidFill>
              <a:effectLst/>
              <a:latin typeface="Söhne"/>
            </a:endParaRPr>
          </a:p>
          <a:p>
            <a:pPr marL="0" indent="0">
              <a:buFont typeface="Arial" panose="020B0604020202020204" pitchFamily="34" charset="0"/>
              <a:buNone/>
            </a:pPr>
            <a:r>
              <a:rPr lang="en-US" b="0" i="0" dirty="0">
                <a:solidFill>
                  <a:srgbClr val="D1D5DB"/>
                </a:solidFill>
                <a:effectLst/>
                <a:latin typeface="Söhne"/>
              </a:rPr>
              <a:t>This stands against the backdrop of North Carolina’s urban sprawl, with approximately one-fifth of the state’s population residing in cities near the river, such as Durham, Chapel-Hill, Fayetteville, and Wilmington. These urban centers, along with the expansive CAFOs, are significant contributors to the nutrient loads entering the river system. These nutrients, primarily from animal waste and urban runoff, are carried downstream through the heart of Wilmington and eventually discharged in the Atlantic Ocean.</a:t>
            </a:r>
          </a:p>
        </p:txBody>
      </p:sp>
      <p:sp>
        <p:nvSpPr>
          <p:cNvPr id="4" name="Slide Number Placeholder 3"/>
          <p:cNvSpPr>
            <a:spLocks noGrp="1"/>
          </p:cNvSpPr>
          <p:nvPr>
            <p:ph type="sldNum" sz="quarter" idx="5"/>
          </p:nvPr>
        </p:nvSpPr>
        <p:spPr/>
        <p:txBody>
          <a:bodyPr/>
          <a:lstStyle/>
          <a:p>
            <a:fld id="{BFC5E313-66D9-1F4C-AD51-B25E84805007}" type="slidenum">
              <a:rPr lang="en-US" smtClean="0"/>
              <a:t>6</a:t>
            </a:fld>
            <a:endParaRPr lang="en-US"/>
          </a:p>
        </p:txBody>
      </p:sp>
    </p:spTree>
    <p:extLst>
      <p:ext uri="{BB962C8B-B14F-4D97-AF65-F5344CB8AC3E}">
        <p14:creationId xmlns:p14="http://schemas.microsoft.com/office/powerpoint/2010/main" val="1635303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Our study aims to capture detailed snapshots of nutrient discharge along the Cape Fear River Estuary (CFRE), and for this purpose, we have strategically positioned our study sites along the downstream flow. We collected our dataset during two field excursions on the R/V Cape Fear on May 3 and 5, 2023.</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On May 3</a:t>
            </a:r>
            <a:r>
              <a:rPr lang="en-US" baseline="30000" dirty="0"/>
              <a:t>rd </a:t>
            </a:r>
            <a:r>
              <a:rPr lang="en-US" dirty="0"/>
              <a:t>we sampled in the CFR near downtown Wilmington. Although the primary focus for this date was the technical evaluation of the Acrobat instrument, we were able to gather some valuable data. Even though the data collected on this data was limited in quantity, it provided us with initial insights into the nutrient concentrations in this area of the river.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Building on the preliminary data, on May 5</a:t>
            </a:r>
            <a:r>
              <a:rPr lang="en-US" baseline="30000" dirty="0"/>
              <a:t>th,</a:t>
            </a:r>
            <a:r>
              <a:rPr lang="en-US" dirty="0"/>
              <a:t> we sampled at the mouth of the Masonboro Inlet, adjacent to the shoreface zone of Wrightsville Beach. Characterized as a high-energy, wave-dominated, microtidal barrier island, this location offered crucial vantage point. The transects we conducted were planned to monitor the point of discharge form the CFRE, thereby enabling us to assess the nutrient loads was they transition from estuary to the ocean.</a:t>
            </a:r>
          </a:p>
        </p:txBody>
      </p:sp>
      <p:sp>
        <p:nvSpPr>
          <p:cNvPr id="4" name="Slide Number Placeholder 3"/>
          <p:cNvSpPr>
            <a:spLocks noGrp="1"/>
          </p:cNvSpPr>
          <p:nvPr>
            <p:ph type="sldNum" sz="quarter" idx="5"/>
          </p:nvPr>
        </p:nvSpPr>
        <p:spPr/>
        <p:txBody>
          <a:bodyPr/>
          <a:lstStyle/>
          <a:p>
            <a:fld id="{15978F42-A001-ED42-9FF8-DFA61AEF8633}" type="slidenum">
              <a:rPr lang="en-US" smtClean="0"/>
              <a:t>7</a:t>
            </a:fld>
            <a:endParaRPr lang="en-US"/>
          </a:p>
        </p:txBody>
      </p:sp>
    </p:spTree>
    <p:extLst>
      <p:ext uri="{BB962C8B-B14F-4D97-AF65-F5344CB8AC3E}">
        <p14:creationId xmlns:p14="http://schemas.microsoft.com/office/powerpoint/2010/main" val="1603304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We obtained our in-situ data using the Acrobat, a versatile towed vehicle designed for marine research applications by Sea Sciences Inc. We added the following instruments to Acrobat’s frame to facilitate sampling: Seabird SBE 25 plus Sealogger CTD, Seabird SBE 4 Conductivity, Seabird 43 Oxygen sensor, Seapoint Chlorophyll Fluorometer, Seapoint Ultraviolet Fluorometer, and Seapoint Turbidity Meter.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These instruments allowed for real-time data acquisition and the instantaneous evaluation of water column properties via the onboard computer monitors.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BFC5E313-66D9-1F4C-AD51-B25E84805007}" type="slidenum">
              <a:rPr lang="en-US" smtClean="0"/>
              <a:t>8</a:t>
            </a:fld>
            <a:endParaRPr lang="en-US"/>
          </a:p>
        </p:txBody>
      </p:sp>
    </p:spTree>
    <p:extLst>
      <p:ext uri="{BB962C8B-B14F-4D97-AF65-F5344CB8AC3E}">
        <p14:creationId xmlns:p14="http://schemas.microsoft.com/office/powerpoint/2010/main" val="1478206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To enhance our evaluation, we incorporated the HR-512i handheld spectroradiometer, engineered by Spectra Vista Corporation, into our suite of in situ instruments. This spectroradiometer covers 512 spectral channels that cover a broad wavelength range from 350. nm to 1050 nm. It’s designed to measure both downwelling irradiance and upwelling radiance, which can be processed into Remote Sensing Reflectance (Rrs), which can be directly compared to satellite retrievals. </a:t>
            </a:r>
          </a:p>
          <a:p>
            <a:endParaRPr lang="en-US" b="0" i="1" dirty="0">
              <a:solidFill>
                <a:srgbClr val="D1D5DB"/>
              </a:solidFill>
              <a:effectLst/>
              <a:latin typeface="Söhne"/>
            </a:endParaRPr>
          </a:p>
          <a:p>
            <a:endParaRPr lang="en-US" b="0" i="1" dirty="0">
              <a:solidFill>
                <a:srgbClr val="D1D5DB"/>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fld id="{BFC5E313-66D9-1F4C-AD51-B25E84805007}" type="slidenum">
              <a:rPr lang="en-US" smtClean="0"/>
              <a:t>9</a:t>
            </a:fld>
            <a:endParaRPr lang="en-US"/>
          </a:p>
        </p:txBody>
      </p:sp>
    </p:spTree>
    <p:extLst>
      <p:ext uri="{BB962C8B-B14F-4D97-AF65-F5344CB8AC3E}">
        <p14:creationId xmlns:p14="http://schemas.microsoft.com/office/powerpoint/2010/main" val="8193846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Study utilizes satellite data from multiple platforms, including MODIS-Aqua, Sentinel 3A/3B, Landsat 8 OLI, and SeaHawk HawkEye.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Targeted regions: Lower CFRE and Masonboro Inlet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Acquired via Ocean Color Web</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Emphasis on imagery from in situ water sampling dates (May 3 &amp; 5)</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Initial data: Level-1A TOA sensor readings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Processed into: Remote sensing reflectance and related level-3 products (</a:t>
            </a:r>
            <a:r>
              <a:rPr lang="en-US" dirty="0" err="1"/>
              <a:t>chla</a:t>
            </a:r>
            <a:r>
              <a:rPr lang="en-US" dirty="0"/>
              <a:t>, kd_490, etc.) via SeaDAS v8.10.</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Quality control flags: ATMFAIL, LAND, HILT, HISATZEN, STRAYLIGHT, CLDICE, COCCOLITH, LOWLW, CHLFAIL, NAVWARN.</a:t>
            </a:r>
          </a:p>
          <a:p>
            <a:endParaRPr lang="en-US" dirty="0"/>
          </a:p>
          <a:p>
            <a:r>
              <a:rPr lang="en-US" dirty="0"/>
              <a:t>Importance of Temporal Stability: while its ideal for in situ measurements and satellite overpasses to line up temporally, given the lack of extreme weather events suggest water quality metrics stability. Therefore, images collected within 24-48 hours post in-situ sampling will meet the needs of this study. Previous studies found satisfactory results despite temporal gaps. </a:t>
            </a:r>
            <a:r>
              <a:rPr lang="en-US" sz="1800" dirty="0">
                <a:effectLst/>
                <a:latin typeface="Times New Roman" panose="02020603050405020304" pitchFamily="18" charset="0"/>
                <a:ea typeface="Calibri" panose="020F0502020204030204" pitchFamily="34" charset="0"/>
              </a:rPr>
              <a:t>However, recognizing the inherent variability of inlets in both space and time, this assumption will be rigorously tested in the subsequent analysis.</a:t>
            </a:r>
            <a:endParaRPr lang="en-US" dirty="0"/>
          </a:p>
        </p:txBody>
      </p:sp>
      <p:sp>
        <p:nvSpPr>
          <p:cNvPr id="4" name="Slide Number Placeholder 3"/>
          <p:cNvSpPr>
            <a:spLocks noGrp="1"/>
          </p:cNvSpPr>
          <p:nvPr>
            <p:ph type="sldNum" sz="quarter" idx="5"/>
          </p:nvPr>
        </p:nvSpPr>
        <p:spPr/>
        <p:txBody>
          <a:bodyPr/>
          <a:lstStyle/>
          <a:p>
            <a:fld id="{BFC5E313-66D9-1F4C-AD51-B25E84805007}" type="slidenum">
              <a:rPr lang="en-US" smtClean="0"/>
              <a:t>10</a:t>
            </a:fld>
            <a:endParaRPr lang="en-US"/>
          </a:p>
        </p:txBody>
      </p:sp>
    </p:spTree>
    <p:extLst>
      <p:ext uri="{BB962C8B-B14F-4D97-AF65-F5344CB8AC3E}">
        <p14:creationId xmlns:p14="http://schemas.microsoft.com/office/powerpoint/2010/main" val="2834828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Ensuring accurate data alignment between in situ and satellite observations is crucial for effective remote sensing evaluation. Comprehensive statistical analysis allows for rigorous data verification and accuracy assessment.</a:t>
            </a:r>
          </a:p>
          <a:p>
            <a:endParaRPr lang="en-US" b="0" i="0" dirty="0">
              <a:solidFill>
                <a:srgbClr val="D1D5DB"/>
              </a:solidFill>
              <a:effectLst/>
              <a:latin typeface="Söhne"/>
            </a:endParaRPr>
          </a:p>
          <a:p>
            <a:r>
              <a:rPr lang="en-US" b="0" i="0" dirty="0">
                <a:solidFill>
                  <a:srgbClr val="D1D5DB"/>
                </a:solidFill>
                <a:effectLst/>
                <a:latin typeface="Söhne"/>
              </a:rPr>
              <a:t>RMSD: quantitative measure of the similarity between observed and estimated values on superimposed coordinates</a:t>
            </a:r>
          </a:p>
          <a:p>
            <a:r>
              <a:rPr lang="en-US" b="0" i="0" dirty="0">
                <a:solidFill>
                  <a:srgbClr val="D1D5DB"/>
                </a:solidFill>
                <a:effectLst/>
                <a:latin typeface="Söhne"/>
              </a:rPr>
              <a:t>MAPE: the average percent difference between predictions and the actual values</a:t>
            </a:r>
          </a:p>
          <a:p>
            <a:r>
              <a:rPr lang="en-US" b="0" i="0" dirty="0">
                <a:solidFill>
                  <a:srgbClr val="D1D5DB"/>
                </a:solidFill>
                <a:effectLst/>
                <a:latin typeface="Söhne"/>
              </a:rPr>
              <a:t>CV: shows and measures the variability in data sets. It’s the ratio of the standard deviation to the mean. The higher the CV, the greater level of dispersion around the mean.</a:t>
            </a:r>
          </a:p>
          <a:p>
            <a:r>
              <a:rPr lang="en-US" b="0" i="0" dirty="0">
                <a:solidFill>
                  <a:srgbClr val="D1D5DB"/>
                </a:solidFill>
                <a:effectLst/>
                <a:latin typeface="Söhne"/>
              </a:rPr>
              <a:t>Bias of an estimator (or bias function): the difference between this estimator’s expected value and the true value of the parameter being measured. A value of 0 is called unbiased.</a:t>
            </a:r>
            <a:endParaRPr lang="en-US" i="0" dirty="0"/>
          </a:p>
        </p:txBody>
      </p:sp>
      <p:sp>
        <p:nvSpPr>
          <p:cNvPr id="4" name="Slide Number Placeholder 3"/>
          <p:cNvSpPr>
            <a:spLocks noGrp="1"/>
          </p:cNvSpPr>
          <p:nvPr>
            <p:ph type="sldNum" sz="quarter" idx="5"/>
          </p:nvPr>
        </p:nvSpPr>
        <p:spPr/>
        <p:txBody>
          <a:bodyPr/>
          <a:lstStyle/>
          <a:p>
            <a:fld id="{BFC5E313-66D9-1F4C-AD51-B25E84805007}" type="slidenum">
              <a:rPr lang="en-US" smtClean="0"/>
              <a:t>11</a:t>
            </a:fld>
            <a:endParaRPr lang="en-US"/>
          </a:p>
        </p:txBody>
      </p:sp>
    </p:spTree>
    <p:extLst>
      <p:ext uri="{BB962C8B-B14F-4D97-AF65-F5344CB8AC3E}">
        <p14:creationId xmlns:p14="http://schemas.microsoft.com/office/powerpoint/2010/main" val="476482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54D95D5-7879-AB46-989F-D90C9FB8B377}" type="datetime1">
              <a:rPr lang="en-US" smtClean="0"/>
              <a:t>11/19/23</a:t>
            </a:fld>
            <a:endParaRPr lang="en-US"/>
          </a:p>
        </p:txBody>
      </p:sp>
      <p:sp>
        <p:nvSpPr>
          <p:cNvPr id="5" name="Footer Placeholder 4"/>
          <p:cNvSpPr>
            <a:spLocks noGrp="1"/>
          </p:cNvSpPr>
          <p:nvPr>
            <p:ph type="ftr" sz="quarter" idx="11"/>
          </p:nvPr>
        </p:nvSpPr>
        <p:spPr/>
        <p:txBody>
          <a:bodyPr/>
          <a:lstStyle/>
          <a:p>
            <a:r>
              <a:rPr lang="en-US"/>
              <a:t>Carr et al., 2006; Belkin, 2021; Field et al., 1998; Smith and Baker, 1978; O’Reilly and Werdell, 2019; Behrenfeld and Falkowski, 1997; Dierssen and Randolph, 2012.</a:t>
            </a:r>
          </a:p>
        </p:txBody>
      </p:sp>
      <p:sp>
        <p:nvSpPr>
          <p:cNvPr id="6" name="Slide Number Placeholder 5"/>
          <p:cNvSpPr>
            <a:spLocks noGrp="1"/>
          </p:cNvSpPr>
          <p:nvPr>
            <p:ph type="sldNum" sz="quarter" idx="12"/>
          </p:nvPr>
        </p:nvSpPr>
        <p:spPr/>
        <p:txBody>
          <a:bodyPr/>
          <a:lstStyle/>
          <a:p>
            <a:fld id="{E52A8EA2-300B-704B-B7A3-D0912DF7F78E}" type="slidenum">
              <a:rPr lang="en-US" smtClean="0"/>
              <a:t>‹#›</a:t>
            </a:fld>
            <a:endParaRPr lang="en-US"/>
          </a:p>
        </p:txBody>
      </p:sp>
    </p:spTree>
    <p:extLst>
      <p:ext uri="{BB962C8B-B14F-4D97-AF65-F5344CB8AC3E}">
        <p14:creationId xmlns:p14="http://schemas.microsoft.com/office/powerpoint/2010/main" val="254497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F8287F-40D6-E84C-8D92-FC745438731A}" type="datetime1">
              <a:rPr lang="en-US" smtClean="0"/>
              <a:t>11/19/23</a:t>
            </a:fld>
            <a:endParaRPr lang="en-US"/>
          </a:p>
        </p:txBody>
      </p:sp>
      <p:sp>
        <p:nvSpPr>
          <p:cNvPr id="5" name="Footer Placeholder 4"/>
          <p:cNvSpPr>
            <a:spLocks noGrp="1"/>
          </p:cNvSpPr>
          <p:nvPr>
            <p:ph type="ftr" sz="quarter" idx="11"/>
          </p:nvPr>
        </p:nvSpPr>
        <p:spPr/>
        <p:txBody>
          <a:bodyPr/>
          <a:lstStyle/>
          <a:p>
            <a:r>
              <a:rPr lang="en-US"/>
              <a:t>Carr et al., 2006; Belkin, 2021; Field et al., 1998; Smith and Baker, 1978; O’Reilly and Werdell, 2019; Behrenfeld and Falkowski, 1997; Dierssen and Randolph, 2012.</a:t>
            </a:r>
          </a:p>
        </p:txBody>
      </p:sp>
      <p:sp>
        <p:nvSpPr>
          <p:cNvPr id="6" name="Slide Number Placeholder 5"/>
          <p:cNvSpPr>
            <a:spLocks noGrp="1"/>
          </p:cNvSpPr>
          <p:nvPr>
            <p:ph type="sldNum" sz="quarter" idx="12"/>
          </p:nvPr>
        </p:nvSpPr>
        <p:spPr/>
        <p:txBody>
          <a:bodyPr/>
          <a:lstStyle/>
          <a:p>
            <a:fld id="{E52A8EA2-300B-704B-B7A3-D0912DF7F78E}" type="slidenum">
              <a:rPr lang="en-US" smtClean="0"/>
              <a:t>‹#›</a:t>
            </a:fld>
            <a:endParaRPr lang="en-US"/>
          </a:p>
        </p:txBody>
      </p:sp>
    </p:spTree>
    <p:extLst>
      <p:ext uri="{BB962C8B-B14F-4D97-AF65-F5344CB8AC3E}">
        <p14:creationId xmlns:p14="http://schemas.microsoft.com/office/powerpoint/2010/main" val="164016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7411EB-AE23-AB48-906B-9AACA3896156}" type="datetime1">
              <a:rPr lang="en-US" smtClean="0"/>
              <a:t>11/19/23</a:t>
            </a:fld>
            <a:endParaRPr lang="en-US"/>
          </a:p>
        </p:txBody>
      </p:sp>
      <p:sp>
        <p:nvSpPr>
          <p:cNvPr id="5" name="Footer Placeholder 4"/>
          <p:cNvSpPr>
            <a:spLocks noGrp="1"/>
          </p:cNvSpPr>
          <p:nvPr>
            <p:ph type="ftr" sz="quarter" idx="11"/>
          </p:nvPr>
        </p:nvSpPr>
        <p:spPr/>
        <p:txBody>
          <a:bodyPr/>
          <a:lstStyle/>
          <a:p>
            <a:r>
              <a:rPr lang="en-US"/>
              <a:t>Carr et al., 2006; Belkin, 2021; Field et al., 1998; Smith and Baker, 1978; O’Reilly and Werdell, 2019; Behrenfeld and Falkowski, 1997; Dierssen and Randolph, 2012.</a:t>
            </a:r>
          </a:p>
        </p:txBody>
      </p:sp>
      <p:sp>
        <p:nvSpPr>
          <p:cNvPr id="6" name="Slide Number Placeholder 5"/>
          <p:cNvSpPr>
            <a:spLocks noGrp="1"/>
          </p:cNvSpPr>
          <p:nvPr>
            <p:ph type="sldNum" sz="quarter" idx="12"/>
          </p:nvPr>
        </p:nvSpPr>
        <p:spPr/>
        <p:txBody>
          <a:bodyPr/>
          <a:lstStyle/>
          <a:p>
            <a:fld id="{E52A8EA2-300B-704B-B7A3-D0912DF7F78E}" type="slidenum">
              <a:rPr lang="en-US" smtClean="0"/>
              <a:t>‹#›</a:t>
            </a:fld>
            <a:endParaRPr lang="en-US"/>
          </a:p>
        </p:txBody>
      </p:sp>
    </p:spTree>
    <p:extLst>
      <p:ext uri="{BB962C8B-B14F-4D97-AF65-F5344CB8AC3E}">
        <p14:creationId xmlns:p14="http://schemas.microsoft.com/office/powerpoint/2010/main" val="41104399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C90F8-C9FC-C05E-E56B-91C613D972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6059754-BD36-8657-F2AC-9508B2CD33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B2584B-65E1-5E71-E579-7E44FAA9472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A14B70-7168-F7D0-3ABE-5DBB83F16D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9DAACBE-ADBB-AC75-4735-9F2025E8454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84E9B8-DF28-21CD-9D64-275D67391761}"/>
              </a:ext>
            </a:extLst>
          </p:cNvPr>
          <p:cNvSpPr>
            <a:spLocks noGrp="1"/>
          </p:cNvSpPr>
          <p:nvPr>
            <p:ph type="dt" sz="half" idx="10"/>
          </p:nvPr>
        </p:nvSpPr>
        <p:spPr/>
        <p:txBody>
          <a:bodyPr/>
          <a:lstStyle/>
          <a:p>
            <a:fld id="{B269871D-84EE-4149-8CEB-9631440C068F}" type="datetime1">
              <a:rPr lang="en-US" smtClean="0"/>
              <a:t>11/19/23</a:t>
            </a:fld>
            <a:endParaRPr lang="en-US"/>
          </a:p>
        </p:txBody>
      </p:sp>
      <p:sp>
        <p:nvSpPr>
          <p:cNvPr id="8" name="Footer Placeholder 7">
            <a:extLst>
              <a:ext uri="{FF2B5EF4-FFF2-40B4-BE49-F238E27FC236}">
                <a16:creationId xmlns:a16="http://schemas.microsoft.com/office/drawing/2014/main" id="{05F2C6DA-AA57-6540-4284-D4E046302B6E}"/>
              </a:ext>
            </a:extLst>
          </p:cNvPr>
          <p:cNvSpPr>
            <a:spLocks noGrp="1"/>
          </p:cNvSpPr>
          <p:nvPr>
            <p:ph type="ftr" sz="quarter" idx="11"/>
          </p:nvPr>
        </p:nvSpPr>
        <p:spPr/>
        <p:txBody>
          <a:bodyPr/>
          <a:lstStyle/>
          <a:p>
            <a:r>
              <a:rPr lang="en-US"/>
              <a:t>Carr et al., 2006; Belkin, 2021; Field et al., 1998; Smith and Baker, 1978; O’Reilly and Werdell, 2019; Behrenfeld and Falkowski, 1997; Dierssen and Randolph, 2012.</a:t>
            </a:r>
          </a:p>
        </p:txBody>
      </p:sp>
      <p:sp>
        <p:nvSpPr>
          <p:cNvPr id="9" name="Slide Number Placeholder 8">
            <a:extLst>
              <a:ext uri="{FF2B5EF4-FFF2-40B4-BE49-F238E27FC236}">
                <a16:creationId xmlns:a16="http://schemas.microsoft.com/office/drawing/2014/main" id="{0456BA0E-FF21-D8E4-3873-80DC8FAFC331}"/>
              </a:ext>
            </a:extLst>
          </p:cNvPr>
          <p:cNvSpPr>
            <a:spLocks noGrp="1"/>
          </p:cNvSpPr>
          <p:nvPr>
            <p:ph type="sldNum" sz="quarter" idx="12"/>
          </p:nvPr>
        </p:nvSpPr>
        <p:spPr/>
        <p:txBody>
          <a:bodyPr/>
          <a:lstStyle/>
          <a:p>
            <a:fld id="{E52A8EA2-300B-704B-B7A3-D0912DF7F78E}" type="slidenum">
              <a:rPr lang="en-US" smtClean="0"/>
              <a:t>‹#›</a:t>
            </a:fld>
            <a:endParaRPr lang="en-US"/>
          </a:p>
        </p:txBody>
      </p:sp>
    </p:spTree>
    <p:extLst>
      <p:ext uri="{BB962C8B-B14F-4D97-AF65-F5344CB8AC3E}">
        <p14:creationId xmlns:p14="http://schemas.microsoft.com/office/powerpoint/2010/main" val="2148676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2BF9ADD-8840-6B4B-B1F7-52B8AD384EB1}" type="datetime1">
              <a:rPr lang="en-US" smtClean="0"/>
              <a:t>11/19/23</a:t>
            </a:fld>
            <a:endParaRPr lang="en-US"/>
          </a:p>
        </p:txBody>
      </p:sp>
      <p:sp>
        <p:nvSpPr>
          <p:cNvPr id="8" name="Footer Placeholder 7"/>
          <p:cNvSpPr>
            <a:spLocks noGrp="1"/>
          </p:cNvSpPr>
          <p:nvPr>
            <p:ph type="ftr" sz="quarter" idx="11"/>
          </p:nvPr>
        </p:nvSpPr>
        <p:spPr/>
        <p:txBody>
          <a:bodyPr/>
          <a:lstStyle/>
          <a:p>
            <a:r>
              <a:rPr lang="en-US"/>
              <a:t>Carr et al., 2006; Belkin, 2021; Field et al., 1998; Smith and Baker, 1978; O’Reilly and Werdell, 2019; Behrenfeld and Falkowski, 1997; Dierssen and Randolph, 2012.</a:t>
            </a:r>
          </a:p>
        </p:txBody>
      </p:sp>
      <p:sp>
        <p:nvSpPr>
          <p:cNvPr id="9" name="Slide Number Placeholder 8"/>
          <p:cNvSpPr>
            <a:spLocks noGrp="1"/>
          </p:cNvSpPr>
          <p:nvPr>
            <p:ph type="sldNum" sz="quarter" idx="12"/>
          </p:nvPr>
        </p:nvSpPr>
        <p:spPr/>
        <p:txBody>
          <a:bodyPr/>
          <a:lstStyle/>
          <a:p>
            <a:fld id="{E52A8EA2-300B-704B-B7A3-D0912DF7F78E}" type="slidenum">
              <a:rPr lang="en-US" smtClean="0"/>
              <a:t>‹#›</a:t>
            </a:fld>
            <a:endParaRPr lang="en-US"/>
          </a:p>
        </p:txBody>
      </p:sp>
    </p:spTree>
    <p:extLst>
      <p:ext uri="{BB962C8B-B14F-4D97-AF65-F5344CB8AC3E}">
        <p14:creationId xmlns:p14="http://schemas.microsoft.com/office/powerpoint/2010/main" val="186520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94B630-273A-F945-90B8-CFC30581C0B0}" type="datetime1">
              <a:rPr lang="en-US" smtClean="0"/>
              <a:t>11/19/23</a:t>
            </a:fld>
            <a:endParaRPr lang="en-US"/>
          </a:p>
        </p:txBody>
      </p:sp>
      <p:sp>
        <p:nvSpPr>
          <p:cNvPr id="5" name="Footer Placeholder 4"/>
          <p:cNvSpPr>
            <a:spLocks noGrp="1"/>
          </p:cNvSpPr>
          <p:nvPr>
            <p:ph type="ftr" sz="quarter" idx="11"/>
          </p:nvPr>
        </p:nvSpPr>
        <p:spPr/>
        <p:txBody>
          <a:bodyPr/>
          <a:lstStyle/>
          <a:p>
            <a:r>
              <a:rPr lang="en-US"/>
              <a:t>Carr et al., 2006; Belkin, 2021; Field et al., 1998; Smith and Baker, 1978; O’Reilly and Werdell, 2019; Behrenfeld and Falkowski, 1997; Dierssen and Randolph, 2012.</a:t>
            </a:r>
          </a:p>
        </p:txBody>
      </p:sp>
      <p:sp>
        <p:nvSpPr>
          <p:cNvPr id="6" name="Slide Number Placeholder 5"/>
          <p:cNvSpPr>
            <a:spLocks noGrp="1"/>
          </p:cNvSpPr>
          <p:nvPr>
            <p:ph type="sldNum" sz="quarter" idx="12"/>
          </p:nvPr>
        </p:nvSpPr>
        <p:spPr/>
        <p:txBody>
          <a:bodyPr/>
          <a:lstStyle/>
          <a:p>
            <a:fld id="{E52A8EA2-300B-704B-B7A3-D0912DF7F78E}" type="slidenum">
              <a:rPr lang="en-US" smtClean="0"/>
              <a:t>‹#›</a:t>
            </a:fld>
            <a:endParaRPr lang="en-US"/>
          </a:p>
        </p:txBody>
      </p:sp>
    </p:spTree>
    <p:extLst>
      <p:ext uri="{BB962C8B-B14F-4D97-AF65-F5344CB8AC3E}">
        <p14:creationId xmlns:p14="http://schemas.microsoft.com/office/powerpoint/2010/main" val="3343956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18BF611B-05BB-6E4E-A706-D678F17844B1}" type="datetime1">
              <a:rPr lang="en-US" smtClean="0"/>
              <a:t>11/19/23</a:t>
            </a:fld>
            <a:endParaRPr lang="en-US"/>
          </a:p>
        </p:txBody>
      </p:sp>
      <p:sp>
        <p:nvSpPr>
          <p:cNvPr id="9" name="Footer Placeholder 8"/>
          <p:cNvSpPr>
            <a:spLocks noGrp="1"/>
          </p:cNvSpPr>
          <p:nvPr>
            <p:ph type="ftr" sz="quarter" idx="11"/>
          </p:nvPr>
        </p:nvSpPr>
        <p:spPr/>
        <p:txBody>
          <a:bodyPr/>
          <a:lstStyle/>
          <a:p>
            <a:r>
              <a:rPr lang="en-US"/>
              <a:t>Carr et al., 2006; Belkin, 2021; Field et al., 1998; Smith and Baker, 1978; O’Reilly and Werdell, 2019; Behrenfeld and Falkowski, 1997; Dierssen and Randolph, 2012.</a:t>
            </a:r>
          </a:p>
        </p:txBody>
      </p:sp>
      <p:sp>
        <p:nvSpPr>
          <p:cNvPr id="10" name="Slide Number Placeholder 9"/>
          <p:cNvSpPr>
            <a:spLocks noGrp="1"/>
          </p:cNvSpPr>
          <p:nvPr>
            <p:ph type="sldNum" sz="quarter" idx="12"/>
          </p:nvPr>
        </p:nvSpPr>
        <p:spPr/>
        <p:txBody>
          <a:bodyPr/>
          <a:lstStyle/>
          <a:p>
            <a:fld id="{E52A8EA2-300B-704B-B7A3-D0912DF7F78E}" type="slidenum">
              <a:rPr lang="en-US" smtClean="0"/>
              <a:t>‹#›</a:t>
            </a:fld>
            <a:endParaRPr lang="en-US"/>
          </a:p>
        </p:txBody>
      </p:sp>
    </p:spTree>
    <p:extLst>
      <p:ext uri="{BB962C8B-B14F-4D97-AF65-F5344CB8AC3E}">
        <p14:creationId xmlns:p14="http://schemas.microsoft.com/office/powerpoint/2010/main" val="3096721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044FB7F8-92A3-AA42-A140-875B590947FF}" type="datetime1">
              <a:rPr lang="en-US" smtClean="0"/>
              <a:t>11/19/23</a:t>
            </a:fld>
            <a:endParaRPr lang="en-US"/>
          </a:p>
        </p:txBody>
      </p:sp>
      <p:sp>
        <p:nvSpPr>
          <p:cNvPr id="8" name="Footer Placeholder 7"/>
          <p:cNvSpPr>
            <a:spLocks noGrp="1"/>
          </p:cNvSpPr>
          <p:nvPr>
            <p:ph type="ftr" sz="quarter" idx="11"/>
          </p:nvPr>
        </p:nvSpPr>
        <p:spPr/>
        <p:txBody>
          <a:bodyPr/>
          <a:lstStyle/>
          <a:p>
            <a:r>
              <a:rPr lang="en-US"/>
              <a:t>Carr et al., 2006; Belkin, 2021; Field et al., 1998; Smith and Baker, 1978; O’Reilly and Werdell, 2019; Behrenfeld and Falkowski, 1997; Dierssen and Randolph, 2012.</a:t>
            </a:r>
          </a:p>
        </p:txBody>
      </p:sp>
      <p:sp>
        <p:nvSpPr>
          <p:cNvPr id="9" name="Slide Number Placeholder 8"/>
          <p:cNvSpPr>
            <a:spLocks noGrp="1"/>
          </p:cNvSpPr>
          <p:nvPr>
            <p:ph type="sldNum" sz="quarter" idx="12"/>
          </p:nvPr>
        </p:nvSpPr>
        <p:spPr/>
        <p:txBody>
          <a:bodyPr/>
          <a:lstStyle/>
          <a:p>
            <a:fld id="{E52A8EA2-300B-704B-B7A3-D0912DF7F78E}"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69241247"/>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58D2A3-EDE9-D144-B341-6C662EB2EDE9}" type="datetime1">
              <a:rPr lang="en-US" smtClean="0"/>
              <a:t>11/19/23</a:t>
            </a:fld>
            <a:endParaRPr lang="en-US"/>
          </a:p>
        </p:txBody>
      </p:sp>
      <p:sp>
        <p:nvSpPr>
          <p:cNvPr id="4" name="Footer Placeholder 3"/>
          <p:cNvSpPr>
            <a:spLocks noGrp="1"/>
          </p:cNvSpPr>
          <p:nvPr>
            <p:ph type="ftr" sz="quarter" idx="11"/>
          </p:nvPr>
        </p:nvSpPr>
        <p:spPr/>
        <p:txBody>
          <a:bodyPr/>
          <a:lstStyle/>
          <a:p>
            <a:r>
              <a:rPr lang="en-US"/>
              <a:t>Carr et al., 2006; Belkin, 2021; Field et al., 1998; Smith and Baker, 1978; O’Reilly and Werdell, 2019; Behrenfeld and Falkowski, 1997; Dierssen and Randolph, 2012.</a:t>
            </a:r>
          </a:p>
        </p:txBody>
      </p:sp>
      <p:sp>
        <p:nvSpPr>
          <p:cNvPr id="5" name="Slide Number Placeholder 4"/>
          <p:cNvSpPr>
            <a:spLocks noGrp="1"/>
          </p:cNvSpPr>
          <p:nvPr>
            <p:ph type="sldNum" sz="quarter" idx="12"/>
          </p:nvPr>
        </p:nvSpPr>
        <p:spPr/>
        <p:txBody>
          <a:bodyPr/>
          <a:lstStyle/>
          <a:p>
            <a:fld id="{E52A8EA2-300B-704B-B7A3-D0912DF7F78E}" type="slidenum">
              <a:rPr lang="en-US" smtClean="0"/>
              <a:t>‹#›</a:t>
            </a:fld>
            <a:endParaRPr lang="en-US"/>
          </a:p>
        </p:txBody>
      </p:sp>
    </p:spTree>
    <p:extLst>
      <p:ext uri="{BB962C8B-B14F-4D97-AF65-F5344CB8AC3E}">
        <p14:creationId xmlns:p14="http://schemas.microsoft.com/office/powerpoint/2010/main" val="1499303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EA6572-52CC-D344-98B8-0BAF2A446461}" type="datetime1">
              <a:rPr lang="en-US" smtClean="0"/>
              <a:t>11/19/23</a:t>
            </a:fld>
            <a:endParaRPr lang="en-US"/>
          </a:p>
        </p:txBody>
      </p:sp>
      <p:sp>
        <p:nvSpPr>
          <p:cNvPr id="3" name="Footer Placeholder 2"/>
          <p:cNvSpPr>
            <a:spLocks noGrp="1"/>
          </p:cNvSpPr>
          <p:nvPr>
            <p:ph type="ftr" sz="quarter" idx="11"/>
          </p:nvPr>
        </p:nvSpPr>
        <p:spPr/>
        <p:txBody>
          <a:bodyPr/>
          <a:lstStyle/>
          <a:p>
            <a:r>
              <a:rPr lang="en-US"/>
              <a:t>Carr et al., 2006; Belkin, 2021; Field et al., 1998; Smith and Baker, 1978; O’Reilly and Werdell, 2019; Behrenfeld and Falkowski, 1997; Dierssen and Randolph, 2012.</a:t>
            </a:r>
          </a:p>
        </p:txBody>
      </p:sp>
      <p:sp>
        <p:nvSpPr>
          <p:cNvPr id="4" name="Slide Number Placeholder 3"/>
          <p:cNvSpPr>
            <a:spLocks noGrp="1"/>
          </p:cNvSpPr>
          <p:nvPr>
            <p:ph type="sldNum" sz="quarter" idx="12"/>
          </p:nvPr>
        </p:nvSpPr>
        <p:spPr/>
        <p:txBody>
          <a:bodyPr/>
          <a:lstStyle/>
          <a:p>
            <a:fld id="{E52A8EA2-300B-704B-B7A3-D0912DF7F78E}" type="slidenum">
              <a:rPr lang="en-US" smtClean="0"/>
              <a:t>‹#›</a:t>
            </a:fld>
            <a:endParaRPr lang="en-US"/>
          </a:p>
        </p:txBody>
      </p:sp>
    </p:spTree>
    <p:extLst>
      <p:ext uri="{BB962C8B-B14F-4D97-AF65-F5344CB8AC3E}">
        <p14:creationId xmlns:p14="http://schemas.microsoft.com/office/powerpoint/2010/main" val="139811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8876098B-9001-1040-BBA0-E3863C0951A1}" type="datetime1">
              <a:rPr lang="en-US" smtClean="0"/>
              <a:t>11/19/23</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r>
              <a:rPr lang="en-US"/>
              <a:t>Carr et al., 2006; Belkin, 2021; Field et al., 1998; Smith and Baker, 1978; O’Reilly and Werdell, 2019; Behrenfeld and Falkowski, 1997; Dierssen and Randolph, 2012.</a:t>
            </a:r>
          </a:p>
        </p:txBody>
      </p:sp>
      <p:sp>
        <p:nvSpPr>
          <p:cNvPr id="11" name="Slide Number Placeholder 10"/>
          <p:cNvSpPr>
            <a:spLocks noGrp="1"/>
          </p:cNvSpPr>
          <p:nvPr>
            <p:ph type="sldNum" sz="quarter" idx="12"/>
          </p:nvPr>
        </p:nvSpPr>
        <p:spPr/>
        <p:txBody>
          <a:bodyPr/>
          <a:lstStyle/>
          <a:p>
            <a:fld id="{E52A8EA2-300B-704B-B7A3-D0912DF7F78E}" type="slidenum">
              <a:rPr lang="en-US" smtClean="0"/>
              <a:t>‹#›</a:t>
            </a:fld>
            <a:endParaRPr lang="en-US"/>
          </a:p>
        </p:txBody>
      </p:sp>
    </p:spTree>
    <p:extLst>
      <p:ext uri="{BB962C8B-B14F-4D97-AF65-F5344CB8AC3E}">
        <p14:creationId xmlns:p14="http://schemas.microsoft.com/office/powerpoint/2010/main" val="14425763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85000"/>
            </a:schemeClr>
          </a:solidFill>
        </p:spPr>
        <p:txBody>
          <a:bodyPr anchor="t"/>
          <a:lstStyle>
            <a:lvl1pPr marL="0" indent="0">
              <a:buNone/>
              <a:defRPr sz="3200">
                <a:solidFill>
                  <a:schemeClr val="bg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25A60DAC-1874-244C-A7FF-782693832F37}" type="datetime1">
              <a:rPr lang="en-US" smtClean="0"/>
              <a:t>11/19/23</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r>
              <a:rPr lang="en-US"/>
              <a:t>Carr et al., 2006; Belkin, 2021; Field et al., 1998; Smith and Baker, 1978; O’Reilly and Werdell, 2019; Behrenfeld and Falkowski, 1997; Dierssen and Randolph, 2012.</a:t>
            </a:r>
          </a:p>
        </p:txBody>
      </p:sp>
      <p:sp>
        <p:nvSpPr>
          <p:cNvPr id="10" name="Slide Number Placeholder 9"/>
          <p:cNvSpPr>
            <a:spLocks noGrp="1"/>
          </p:cNvSpPr>
          <p:nvPr>
            <p:ph type="sldNum" sz="quarter" idx="12"/>
          </p:nvPr>
        </p:nvSpPr>
        <p:spPr/>
        <p:txBody>
          <a:bodyPr/>
          <a:lstStyle/>
          <a:p>
            <a:fld id="{E52A8EA2-300B-704B-B7A3-D0912DF7F78E}" type="slidenum">
              <a:rPr lang="en-US" smtClean="0"/>
              <a:t>‹#›</a:t>
            </a:fld>
            <a:endParaRPr lang="en-US"/>
          </a:p>
        </p:txBody>
      </p:sp>
    </p:spTree>
    <p:extLst>
      <p:ext uri="{BB962C8B-B14F-4D97-AF65-F5344CB8AC3E}">
        <p14:creationId xmlns:p14="http://schemas.microsoft.com/office/powerpoint/2010/main" val="3499193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044FB7F8-92A3-AA42-A140-875B590947FF}" type="datetime1">
              <a:rPr lang="en-US" smtClean="0"/>
              <a:t>11/19/23</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r>
              <a:rPr lang="en-US"/>
              <a:t>Carr et al., 2006; Belkin, 2021; Field et al., 1998; Smith and Baker, 1978; O’Reilly and Werdell, 2019; Behrenfeld and Falkowski, 1997; Dierssen and Randolph, 2012.</a:t>
            </a:r>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E52A8EA2-300B-704B-B7A3-D0912DF7F78E}" type="slidenum">
              <a:rPr lang="en-US" smtClean="0"/>
              <a:t>‹#›</a:t>
            </a:fld>
            <a:endParaRPr lang="en-US"/>
          </a:p>
        </p:txBody>
      </p:sp>
    </p:spTree>
    <p:extLst>
      <p:ext uri="{BB962C8B-B14F-4D97-AF65-F5344CB8AC3E}">
        <p14:creationId xmlns:p14="http://schemas.microsoft.com/office/powerpoint/2010/main" val="1859645004"/>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Lst>
  <p:hf sldNum="0" hdr="0" dt="0"/>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1.png"/><Relationship Id="rId5" Type="http://schemas.openxmlformats.org/officeDocument/2006/relationships/image" Target="../media/image26.png"/><Relationship Id="rId10" Type="http://schemas.openxmlformats.org/officeDocument/2006/relationships/image" Target="../media/image20.png"/><Relationship Id="rId4" Type="http://schemas.openxmlformats.org/officeDocument/2006/relationships/image" Target="../media/image25.png"/><Relationship Id="rId9"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openxmlformats.org/officeDocument/2006/relationships/hyperlink" Target="https://doi.org/10.1890/110004" TargetMode="External"/><Relationship Id="rId3" Type="http://schemas.openxmlformats.org/officeDocument/2006/relationships/hyperlink" Target="https://doi.org/10.1016/j.dsr2.2006.01.028" TargetMode="External"/><Relationship Id="rId7" Type="http://schemas.openxmlformats.org/officeDocument/2006/relationships/hyperlink" Target="https://doi.org/10.1038/s41467-019-11693-w" TargetMode="External"/><Relationship Id="rId2" Type="http://schemas.openxmlformats.org/officeDocument/2006/relationships/hyperlink" Target="https://doi.org/10.4337/9781781951514.00008" TargetMode="External"/><Relationship Id="rId1" Type="http://schemas.openxmlformats.org/officeDocument/2006/relationships/slideLayout" Target="../slideLayouts/slideLayout2.xml"/><Relationship Id="rId6" Type="http://schemas.openxmlformats.org/officeDocument/2006/relationships/hyperlink" Target="https://doi.org/10.1007/978-3-319-32817-1_9" TargetMode="External"/><Relationship Id="rId5" Type="http://schemas.openxmlformats.org/officeDocument/2006/relationships/hyperlink" Target="http://dx.doi.org/10.25607/OBP-96" TargetMode="External"/><Relationship Id="rId4" Type="http://schemas.openxmlformats.org/officeDocument/2006/relationships/hyperlink" Target="http://dx.doi.org/10.25607/Obp-95" TargetMode="External"/><Relationship Id="rId9" Type="http://schemas.openxmlformats.org/officeDocument/2006/relationships/hyperlink" Target="https://doi.org/10.1111/Faf.12057"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2E405-3C2F-BF80-2448-D83E0D7754E2}"/>
              </a:ext>
            </a:extLst>
          </p:cNvPr>
          <p:cNvSpPr>
            <a:spLocks noGrp="1"/>
          </p:cNvSpPr>
          <p:nvPr>
            <p:ph type="ctrTitle"/>
          </p:nvPr>
        </p:nvSpPr>
        <p:spPr>
          <a:xfrm>
            <a:off x="1600200" y="2286000"/>
            <a:ext cx="8991600" cy="1828800"/>
          </a:xfrm>
          <a:noFill/>
          <a:ln>
            <a:solidFill>
              <a:schemeClr val="tx1"/>
            </a:solidFill>
          </a:ln>
        </p:spPr>
        <p:txBody>
          <a:bodyPr>
            <a:normAutofit/>
          </a:bodyPr>
          <a:lstStyle/>
          <a:p>
            <a:r>
              <a:rPr lang="en-US" sz="2500">
                <a:solidFill>
                  <a:schemeClr val="tx1"/>
                </a:solidFill>
              </a:rPr>
              <a:t>Evaluating the Accuracy of HawkEye Ocean Color Imager: Comparative Study of Satellite Derived and In Situ Measurements</a:t>
            </a:r>
          </a:p>
        </p:txBody>
      </p:sp>
      <p:sp>
        <p:nvSpPr>
          <p:cNvPr id="3" name="Subtitle 2">
            <a:extLst>
              <a:ext uri="{FF2B5EF4-FFF2-40B4-BE49-F238E27FC236}">
                <a16:creationId xmlns:a16="http://schemas.microsoft.com/office/drawing/2014/main" id="{6C618497-0F65-51C0-0BB3-9E4E142F9911}"/>
              </a:ext>
            </a:extLst>
          </p:cNvPr>
          <p:cNvSpPr>
            <a:spLocks noGrp="1"/>
          </p:cNvSpPr>
          <p:nvPr>
            <p:ph type="subTitle" idx="1"/>
          </p:nvPr>
        </p:nvSpPr>
        <p:spPr>
          <a:xfrm>
            <a:off x="2695194" y="4483290"/>
            <a:ext cx="6801612" cy="1329208"/>
          </a:xfrm>
        </p:spPr>
        <p:txBody>
          <a:bodyPr>
            <a:normAutofit/>
          </a:bodyPr>
          <a:lstStyle/>
          <a:p>
            <a:r>
              <a:rPr lang="en-US"/>
              <a:t>Mitch Torkelson</a:t>
            </a:r>
          </a:p>
          <a:p>
            <a:endParaRPr lang="en-US" dirty="0"/>
          </a:p>
        </p:txBody>
      </p:sp>
    </p:spTree>
    <p:extLst>
      <p:ext uri="{BB962C8B-B14F-4D97-AF65-F5344CB8AC3E}">
        <p14:creationId xmlns:p14="http://schemas.microsoft.com/office/powerpoint/2010/main" val="1931049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40D77-165D-6A74-0C55-2E990CA0DEB3}"/>
              </a:ext>
            </a:extLst>
          </p:cNvPr>
          <p:cNvSpPr>
            <a:spLocks noGrp="1"/>
          </p:cNvSpPr>
          <p:nvPr>
            <p:ph type="title"/>
          </p:nvPr>
        </p:nvSpPr>
        <p:spPr>
          <a:xfrm>
            <a:off x="2231136" y="964692"/>
            <a:ext cx="7729728" cy="1188720"/>
          </a:xfrm>
          <a:solidFill>
            <a:srgbClr val="FFFFFF"/>
          </a:solidFill>
          <a:ln>
            <a:solidFill>
              <a:srgbClr val="404040"/>
            </a:solidFill>
          </a:ln>
        </p:spPr>
        <p:txBody>
          <a:bodyPr vert="horz" lIns="182880" tIns="182880" rIns="182880" bIns="182880" rtlCol="0" anchor="ctr">
            <a:normAutofit/>
          </a:bodyPr>
          <a:lstStyle/>
          <a:p>
            <a:r>
              <a:rPr lang="en-US">
                <a:solidFill>
                  <a:srgbClr val="262626"/>
                </a:solidFill>
              </a:rPr>
              <a:t>Satellite Data Acquisition</a:t>
            </a:r>
          </a:p>
        </p:txBody>
      </p:sp>
      <p:sp>
        <p:nvSpPr>
          <p:cNvPr id="6" name="Text Placeholder 5">
            <a:extLst>
              <a:ext uri="{FF2B5EF4-FFF2-40B4-BE49-F238E27FC236}">
                <a16:creationId xmlns:a16="http://schemas.microsoft.com/office/drawing/2014/main" id="{76D59334-DB0A-60CE-8245-8750B2106A56}"/>
              </a:ext>
            </a:extLst>
          </p:cNvPr>
          <p:cNvSpPr>
            <a:spLocks/>
          </p:cNvSpPr>
          <p:nvPr/>
        </p:nvSpPr>
        <p:spPr>
          <a:xfrm>
            <a:off x="1885950" y="2573986"/>
            <a:ext cx="3409069" cy="544569"/>
          </a:xfrm>
          <a:prstGeom prst="rect">
            <a:avLst/>
          </a:prstGeom>
        </p:spPr>
        <p:txBody>
          <a:bodyPr/>
          <a:lstStyle/>
          <a:p>
            <a:pPr defTabSz="301752">
              <a:spcAft>
                <a:spcPts val="600"/>
              </a:spcAft>
            </a:pPr>
            <a:r>
              <a:rPr lang="en-US" b="1" kern="1200" dirty="0">
                <a:solidFill>
                  <a:schemeClr val="tx1"/>
                </a:solidFill>
                <a:latin typeface="+mn-lt"/>
                <a:ea typeface="+mn-ea"/>
                <a:cs typeface="+mn-cs"/>
              </a:rPr>
              <a:t>May 3</a:t>
            </a:r>
            <a:r>
              <a:rPr lang="en-US" b="1" kern="1200" baseline="30000" dirty="0">
                <a:solidFill>
                  <a:schemeClr val="tx1"/>
                </a:solidFill>
                <a:latin typeface="+mn-lt"/>
                <a:ea typeface="+mn-ea"/>
                <a:cs typeface="+mn-cs"/>
              </a:rPr>
              <a:t>rd</a:t>
            </a:r>
            <a:r>
              <a:rPr lang="en-US" b="1" kern="1200" dirty="0">
                <a:solidFill>
                  <a:schemeClr val="tx1"/>
                </a:solidFill>
                <a:latin typeface="+mn-lt"/>
                <a:ea typeface="+mn-ea"/>
                <a:cs typeface="+mn-cs"/>
              </a:rPr>
              <a:t> Expedition </a:t>
            </a:r>
            <a:r>
              <a:rPr lang="en-US" kern="1200" dirty="0">
                <a:solidFill>
                  <a:schemeClr val="tx1"/>
                </a:solidFill>
                <a:latin typeface="+mn-lt"/>
                <a:ea typeface="+mn-ea"/>
                <a:cs typeface="+mn-cs"/>
              </a:rPr>
              <a:t>- 2 Images</a:t>
            </a:r>
            <a:endParaRPr lang="en-US" sz="3200" dirty="0"/>
          </a:p>
        </p:txBody>
      </p:sp>
      <p:sp>
        <p:nvSpPr>
          <p:cNvPr id="21" name="Content Placeholder 3">
            <a:extLst>
              <a:ext uri="{FF2B5EF4-FFF2-40B4-BE49-F238E27FC236}">
                <a16:creationId xmlns:a16="http://schemas.microsoft.com/office/drawing/2014/main" id="{F4F58A48-9D8A-AF39-E22F-244AD12CA343}"/>
              </a:ext>
            </a:extLst>
          </p:cNvPr>
          <p:cNvSpPr>
            <a:spLocks/>
          </p:cNvSpPr>
          <p:nvPr/>
        </p:nvSpPr>
        <p:spPr>
          <a:xfrm>
            <a:off x="1885950" y="3128372"/>
            <a:ext cx="4703895" cy="2710314"/>
          </a:xfrm>
          <a:prstGeom prst="rect">
            <a:avLst/>
          </a:prstGeom>
        </p:spPr>
        <p:txBody>
          <a:bodyPr>
            <a:noAutofit/>
          </a:bodyPr>
          <a:lstStyle/>
          <a:p>
            <a:pPr defTabSz="301752">
              <a:spcAft>
                <a:spcPts val="600"/>
              </a:spcAft>
            </a:pPr>
            <a:r>
              <a:rPr lang="en-US" sz="1600" kern="1200" dirty="0">
                <a:solidFill>
                  <a:schemeClr val="tx1"/>
                </a:solidFill>
                <a:latin typeface="+mn-lt"/>
                <a:ea typeface="+mn-ea"/>
                <a:cs typeface="+mn-cs"/>
              </a:rPr>
              <a:t>In-situ measurements at Cape Fear River: 10 am – 1 pm EST.</a:t>
            </a:r>
          </a:p>
          <a:p>
            <a:pPr defTabSz="301752">
              <a:spcAft>
                <a:spcPts val="600"/>
              </a:spcAft>
            </a:pPr>
            <a:r>
              <a:rPr lang="en-US" sz="1600" dirty="0"/>
              <a:t>x1 - </a:t>
            </a:r>
            <a:r>
              <a:rPr lang="en-US" sz="1600" kern="1200" dirty="0">
                <a:solidFill>
                  <a:schemeClr val="tx1"/>
                </a:solidFill>
                <a:latin typeface="+mn-lt"/>
                <a:ea typeface="+mn-ea"/>
                <a:cs typeface="+mn-cs"/>
              </a:rPr>
              <a:t>Sentinel-3B OLCI</a:t>
            </a:r>
            <a:r>
              <a:rPr lang="en-US" sz="1600" dirty="0"/>
              <a:t>, </a:t>
            </a:r>
            <a:r>
              <a:rPr lang="en-US" sz="1600" kern="1200" dirty="0">
                <a:solidFill>
                  <a:schemeClr val="tx1"/>
                </a:solidFill>
                <a:latin typeface="+mn-lt"/>
                <a:ea typeface="+mn-ea"/>
                <a:cs typeface="+mn-cs"/>
              </a:rPr>
              <a:t>May 3, 14:48:56</a:t>
            </a:r>
          </a:p>
          <a:p>
            <a:pPr defTabSz="301752">
              <a:spcAft>
                <a:spcPts val="600"/>
              </a:spcAft>
            </a:pPr>
            <a:r>
              <a:rPr lang="en-US" sz="1600" dirty="0"/>
              <a:t>x1 - </a:t>
            </a:r>
            <a:r>
              <a:rPr lang="en-US" sz="1600" kern="1200" dirty="0">
                <a:solidFill>
                  <a:schemeClr val="tx1"/>
                </a:solidFill>
                <a:latin typeface="+mn-lt"/>
                <a:ea typeface="+mn-ea"/>
                <a:cs typeface="+mn-cs"/>
              </a:rPr>
              <a:t>Landsat-8 OLI</a:t>
            </a:r>
            <a:r>
              <a:rPr lang="en-US" sz="1600" dirty="0"/>
              <a:t>, </a:t>
            </a:r>
            <a:r>
              <a:rPr lang="en-US" sz="1600" kern="1200" dirty="0">
                <a:solidFill>
                  <a:schemeClr val="tx1"/>
                </a:solidFill>
                <a:latin typeface="+mn-lt"/>
                <a:ea typeface="+mn-ea"/>
                <a:cs typeface="+mn-cs"/>
              </a:rPr>
              <a:t>May 3, 15:46:39.</a:t>
            </a:r>
            <a:endParaRPr lang="en-US" sz="1600" dirty="0"/>
          </a:p>
        </p:txBody>
      </p:sp>
      <p:sp>
        <p:nvSpPr>
          <p:cNvPr id="7" name="Text Placeholder 6">
            <a:extLst>
              <a:ext uri="{FF2B5EF4-FFF2-40B4-BE49-F238E27FC236}">
                <a16:creationId xmlns:a16="http://schemas.microsoft.com/office/drawing/2014/main" id="{346FCB5C-BED2-5E80-D8EF-4CA1A067FD46}"/>
              </a:ext>
            </a:extLst>
          </p:cNvPr>
          <p:cNvSpPr>
            <a:spLocks/>
          </p:cNvSpPr>
          <p:nvPr/>
        </p:nvSpPr>
        <p:spPr>
          <a:xfrm>
            <a:off x="6589847" y="2564170"/>
            <a:ext cx="3425858" cy="544569"/>
          </a:xfrm>
          <a:prstGeom prst="rect">
            <a:avLst/>
          </a:prstGeom>
        </p:spPr>
        <p:txBody>
          <a:bodyPr/>
          <a:lstStyle/>
          <a:p>
            <a:pPr defTabSz="301752">
              <a:spcAft>
                <a:spcPts val="600"/>
              </a:spcAft>
            </a:pPr>
            <a:r>
              <a:rPr lang="en-US" b="1" kern="1200" dirty="0">
                <a:solidFill>
                  <a:schemeClr val="tx1"/>
                </a:solidFill>
                <a:latin typeface="Söhne"/>
                <a:ea typeface="+mn-ea"/>
                <a:cs typeface="+mn-cs"/>
              </a:rPr>
              <a:t>May 5</a:t>
            </a:r>
            <a:r>
              <a:rPr lang="en-US" b="1" kern="1200" baseline="30000" dirty="0">
                <a:solidFill>
                  <a:schemeClr val="tx1"/>
                </a:solidFill>
                <a:latin typeface="Söhne"/>
                <a:ea typeface="+mn-ea"/>
                <a:cs typeface="+mn-cs"/>
              </a:rPr>
              <a:t>th</a:t>
            </a:r>
            <a:r>
              <a:rPr lang="en-US" b="1" kern="1200" dirty="0">
                <a:solidFill>
                  <a:schemeClr val="tx1"/>
                </a:solidFill>
                <a:latin typeface="Söhne"/>
                <a:ea typeface="+mn-ea"/>
                <a:cs typeface="+mn-cs"/>
              </a:rPr>
              <a:t> Expedition</a:t>
            </a:r>
            <a:r>
              <a:rPr lang="en-US" kern="1200" dirty="0">
                <a:solidFill>
                  <a:schemeClr val="tx1"/>
                </a:solidFill>
                <a:latin typeface="Söhne"/>
                <a:ea typeface="+mn-ea"/>
                <a:cs typeface="+mn-cs"/>
              </a:rPr>
              <a:t> - 6 Images</a:t>
            </a:r>
            <a:endParaRPr lang="en-US" sz="3200" dirty="0"/>
          </a:p>
        </p:txBody>
      </p:sp>
      <p:sp>
        <p:nvSpPr>
          <p:cNvPr id="5" name="Content Placeholder 4">
            <a:extLst>
              <a:ext uri="{FF2B5EF4-FFF2-40B4-BE49-F238E27FC236}">
                <a16:creationId xmlns:a16="http://schemas.microsoft.com/office/drawing/2014/main" id="{FA64A887-1E0F-5AC2-F22A-EDF32DD61450}"/>
              </a:ext>
            </a:extLst>
          </p:cNvPr>
          <p:cNvSpPr>
            <a:spLocks/>
          </p:cNvSpPr>
          <p:nvPr/>
        </p:nvSpPr>
        <p:spPr>
          <a:xfrm>
            <a:off x="6589846" y="3128372"/>
            <a:ext cx="4568691" cy="2435350"/>
          </a:xfrm>
          <a:prstGeom prst="rect">
            <a:avLst/>
          </a:prstGeom>
        </p:spPr>
        <p:txBody>
          <a:bodyPr>
            <a:normAutofit/>
          </a:bodyPr>
          <a:lstStyle/>
          <a:p>
            <a:pPr defTabSz="301752">
              <a:lnSpc>
                <a:spcPct val="90000"/>
              </a:lnSpc>
              <a:spcAft>
                <a:spcPts val="600"/>
              </a:spcAft>
            </a:pPr>
            <a:r>
              <a:rPr lang="en-US" sz="1600" kern="1200" dirty="0">
                <a:solidFill>
                  <a:schemeClr val="tx1"/>
                </a:solidFill>
                <a:latin typeface="+mn-lt"/>
                <a:ea typeface="+mn-ea"/>
                <a:cs typeface="+mn-cs"/>
              </a:rPr>
              <a:t>In-situ measurements at Masonboro Inlet: 10 am - 2 pm EST.</a:t>
            </a:r>
          </a:p>
          <a:p>
            <a:pPr defTabSz="301752">
              <a:lnSpc>
                <a:spcPct val="90000"/>
              </a:lnSpc>
              <a:spcAft>
                <a:spcPts val="600"/>
              </a:spcAft>
            </a:pPr>
            <a:r>
              <a:rPr lang="en-US" sz="1600" kern="1200" dirty="0">
                <a:solidFill>
                  <a:schemeClr val="tx1"/>
                </a:solidFill>
                <a:latin typeface="+mn-lt"/>
                <a:ea typeface="+mn-ea"/>
                <a:cs typeface="+mn-cs"/>
              </a:rPr>
              <a:t>x2 - HawkEye, May 6, 15:08:41, and May 7, 15:09:55.</a:t>
            </a:r>
          </a:p>
          <a:p>
            <a:pPr defTabSz="301752">
              <a:lnSpc>
                <a:spcPct val="90000"/>
              </a:lnSpc>
              <a:spcAft>
                <a:spcPts val="600"/>
              </a:spcAft>
            </a:pPr>
            <a:r>
              <a:rPr lang="en-US" sz="1600" dirty="0"/>
              <a:t>x1 - </a:t>
            </a:r>
            <a:r>
              <a:rPr lang="en-US" sz="1600" kern="1200" dirty="0">
                <a:solidFill>
                  <a:schemeClr val="tx1"/>
                </a:solidFill>
                <a:latin typeface="+mn-lt"/>
                <a:ea typeface="+mn-ea"/>
                <a:cs typeface="+mn-cs"/>
              </a:rPr>
              <a:t>Sentinel-3A OLCI</a:t>
            </a:r>
            <a:r>
              <a:rPr lang="en-US" sz="1600" dirty="0"/>
              <a:t>, </a:t>
            </a:r>
            <a:r>
              <a:rPr lang="en-US" sz="1600" kern="1200" dirty="0">
                <a:solidFill>
                  <a:schemeClr val="tx1"/>
                </a:solidFill>
                <a:latin typeface="+mn-lt"/>
                <a:ea typeface="+mn-ea"/>
                <a:cs typeface="+mn-cs"/>
              </a:rPr>
              <a:t>May 7, 15:34:21.</a:t>
            </a:r>
          </a:p>
          <a:p>
            <a:pPr defTabSz="301752">
              <a:lnSpc>
                <a:spcPct val="90000"/>
              </a:lnSpc>
              <a:spcAft>
                <a:spcPts val="600"/>
              </a:spcAft>
            </a:pPr>
            <a:r>
              <a:rPr lang="en-US" sz="1600" dirty="0"/>
              <a:t>x2 - </a:t>
            </a:r>
            <a:r>
              <a:rPr lang="en-US" sz="1600" kern="1200" dirty="0">
                <a:solidFill>
                  <a:schemeClr val="tx1"/>
                </a:solidFill>
                <a:latin typeface="+mn-lt"/>
                <a:ea typeface="+mn-ea"/>
                <a:cs typeface="+mn-cs"/>
              </a:rPr>
              <a:t>Sentinel-3B OLCI</a:t>
            </a:r>
            <a:r>
              <a:rPr lang="en-US" sz="1600" dirty="0"/>
              <a:t>, </a:t>
            </a:r>
            <a:r>
              <a:rPr lang="en-US" sz="1600" kern="1200" dirty="0">
                <a:solidFill>
                  <a:schemeClr val="tx1"/>
                </a:solidFill>
                <a:latin typeface="+mn-lt"/>
                <a:ea typeface="+mn-ea"/>
                <a:cs typeface="+mn-cs"/>
              </a:rPr>
              <a:t>May 6, 15:21:10, and May 7, 14:54:59</a:t>
            </a:r>
            <a:r>
              <a:rPr lang="en-US" sz="1600" dirty="0"/>
              <a:t>.</a:t>
            </a:r>
            <a:endParaRPr lang="en-US" sz="1600" kern="1200" dirty="0">
              <a:solidFill>
                <a:schemeClr val="tx1"/>
              </a:solidFill>
              <a:latin typeface="+mn-lt"/>
              <a:ea typeface="+mn-ea"/>
              <a:cs typeface="+mn-cs"/>
            </a:endParaRPr>
          </a:p>
          <a:p>
            <a:pPr defTabSz="301752">
              <a:lnSpc>
                <a:spcPct val="90000"/>
              </a:lnSpc>
              <a:spcAft>
                <a:spcPts val="600"/>
              </a:spcAft>
            </a:pPr>
            <a:r>
              <a:rPr lang="en-US" sz="1600" dirty="0"/>
              <a:t>x1 - </a:t>
            </a:r>
            <a:r>
              <a:rPr lang="en-US" sz="1600" kern="1200" dirty="0">
                <a:solidFill>
                  <a:schemeClr val="tx1"/>
                </a:solidFill>
                <a:latin typeface="+mn-lt"/>
                <a:ea typeface="+mn-ea"/>
                <a:cs typeface="+mn-cs"/>
              </a:rPr>
              <a:t>MODIS-Aqua:, May 7, 18:45:01.</a:t>
            </a:r>
          </a:p>
          <a:p>
            <a:pPr marL="0" indent="0">
              <a:lnSpc>
                <a:spcPct val="90000"/>
              </a:lnSpc>
              <a:spcAft>
                <a:spcPts val="600"/>
              </a:spcAft>
              <a:buNone/>
            </a:pPr>
            <a:endParaRPr lang="en-US" sz="1100" dirty="0"/>
          </a:p>
        </p:txBody>
      </p:sp>
      <p:sp>
        <p:nvSpPr>
          <p:cNvPr id="8" name="TextBox 7">
            <a:extLst>
              <a:ext uri="{FF2B5EF4-FFF2-40B4-BE49-F238E27FC236}">
                <a16:creationId xmlns:a16="http://schemas.microsoft.com/office/drawing/2014/main" id="{E7F78EC7-C704-B30C-8106-89597CE15057}"/>
              </a:ext>
            </a:extLst>
          </p:cNvPr>
          <p:cNvSpPr txBox="1"/>
          <p:nvPr/>
        </p:nvSpPr>
        <p:spPr>
          <a:xfrm>
            <a:off x="2031122" y="5822280"/>
            <a:ext cx="8129755" cy="307777"/>
          </a:xfrm>
          <a:prstGeom prst="rect">
            <a:avLst/>
          </a:prstGeom>
          <a:noFill/>
        </p:spPr>
        <p:txBody>
          <a:bodyPr wrap="square" rtlCol="0">
            <a:spAutoFit/>
          </a:bodyPr>
          <a:lstStyle/>
          <a:p>
            <a:pPr defTabSz="301752">
              <a:spcAft>
                <a:spcPts val="600"/>
              </a:spcAft>
            </a:pPr>
            <a:r>
              <a:rPr lang="en-US" sz="1400" kern="1200" dirty="0">
                <a:solidFill>
                  <a:schemeClr val="tx1"/>
                </a:solidFill>
                <a:latin typeface="+mn-lt"/>
                <a:ea typeface="+mn-ea"/>
                <a:cs typeface="+mn-cs"/>
              </a:rPr>
              <a:t>Challenges: Other satellite platforms on this dates were affected by dense cloud coverage or lacked coverage.</a:t>
            </a:r>
            <a:endParaRPr lang="en-US" sz="2400" dirty="0"/>
          </a:p>
        </p:txBody>
      </p:sp>
    </p:spTree>
    <p:extLst>
      <p:ext uri="{BB962C8B-B14F-4D97-AF65-F5344CB8AC3E}">
        <p14:creationId xmlns:p14="http://schemas.microsoft.com/office/powerpoint/2010/main" val="19672756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8E006-BD12-7511-2A5A-6D605525A538}"/>
              </a:ext>
            </a:extLst>
          </p:cNvPr>
          <p:cNvSpPr>
            <a:spLocks noGrp="1"/>
          </p:cNvSpPr>
          <p:nvPr>
            <p:ph type="title"/>
          </p:nvPr>
        </p:nvSpPr>
        <p:spPr>
          <a:xfrm>
            <a:off x="804672" y="964692"/>
            <a:ext cx="4476806" cy="1188720"/>
          </a:xfrm>
        </p:spPr>
        <p:txBody>
          <a:bodyPr>
            <a:normAutofit/>
          </a:bodyPr>
          <a:lstStyle/>
          <a:p>
            <a:r>
              <a:rPr lang="en-US" sz="2400"/>
              <a:t>Match-Up Analysis and Accuracy Evaluation</a:t>
            </a:r>
          </a:p>
        </p:txBody>
      </p:sp>
      <p:sp>
        <p:nvSpPr>
          <p:cNvPr id="3" name="Content Placeholder 2">
            <a:extLst>
              <a:ext uri="{FF2B5EF4-FFF2-40B4-BE49-F238E27FC236}">
                <a16:creationId xmlns:a16="http://schemas.microsoft.com/office/drawing/2014/main" id="{2312F117-BF1E-9D68-4B21-7AE8F94071A8}"/>
              </a:ext>
            </a:extLst>
          </p:cNvPr>
          <p:cNvSpPr>
            <a:spLocks noGrp="1"/>
          </p:cNvSpPr>
          <p:nvPr>
            <p:ph idx="1"/>
          </p:nvPr>
        </p:nvSpPr>
        <p:spPr>
          <a:xfrm>
            <a:off x="803244" y="2309431"/>
            <a:ext cx="4973268" cy="3919919"/>
          </a:xfrm>
        </p:spPr>
        <p:txBody>
          <a:bodyPr>
            <a:normAutofit fontScale="77500" lnSpcReduction="20000"/>
          </a:bodyPr>
          <a:lstStyle/>
          <a:p>
            <a:pPr>
              <a:lnSpc>
                <a:spcPct val="90000"/>
              </a:lnSpc>
            </a:pPr>
            <a:r>
              <a:rPr lang="en-US" sz="2100" dirty="0"/>
              <a:t>Match-Up Methodology</a:t>
            </a:r>
            <a:r>
              <a:rPr lang="en-US" sz="1700" dirty="0"/>
              <a:t>:</a:t>
            </a:r>
          </a:p>
          <a:p>
            <a:pPr lvl="1">
              <a:lnSpc>
                <a:spcPct val="90000"/>
              </a:lnSpc>
            </a:pPr>
            <a:r>
              <a:rPr lang="en-US" sz="1800" dirty="0"/>
              <a:t>In situ measurements paired with satellite observations.</a:t>
            </a:r>
          </a:p>
          <a:p>
            <a:pPr lvl="1">
              <a:lnSpc>
                <a:spcPct val="90000"/>
              </a:lnSpc>
            </a:pPr>
            <a:r>
              <a:rPr lang="en-US" sz="1800" dirty="0"/>
              <a:t>Proximity-based latitude and longitude identification.</a:t>
            </a:r>
          </a:p>
          <a:p>
            <a:pPr lvl="1">
              <a:lnSpc>
                <a:spcPct val="90000"/>
              </a:lnSpc>
            </a:pPr>
            <a:r>
              <a:rPr lang="en-US" sz="1800" dirty="0"/>
              <a:t>Analysis of 3 x 3 pixel matrix centered on in situ point.</a:t>
            </a:r>
          </a:p>
          <a:p>
            <a:pPr lvl="1">
              <a:lnSpc>
                <a:spcPct val="90000"/>
              </a:lnSpc>
            </a:pPr>
            <a:r>
              <a:rPr lang="en-US" sz="1800" dirty="0"/>
              <a:t>Deriving key statistics: mean, median, and coefficient of variation.</a:t>
            </a:r>
          </a:p>
          <a:p>
            <a:pPr>
              <a:lnSpc>
                <a:spcPct val="90000"/>
              </a:lnSpc>
            </a:pPr>
            <a:r>
              <a:rPr lang="en-US" sz="2100" dirty="0"/>
              <a:t>Accuracy Evaluation for Rrs and Chl Concentrations:</a:t>
            </a:r>
          </a:p>
          <a:p>
            <a:pPr lvl="1">
              <a:lnSpc>
                <a:spcPct val="90000"/>
              </a:lnSpc>
            </a:pPr>
            <a:r>
              <a:rPr lang="en-US" sz="1800" dirty="0"/>
              <a:t>Coefficient of determination (R2)</a:t>
            </a:r>
          </a:p>
          <a:p>
            <a:pPr lvl="1">
              <a:lnSpc>
                <a:spcPct val="90000"/>
              </a:lnSpc>
            </a:pPr>
            <a:r>
              <a:rPr lang="en-US" sz="1800" dirty="0"/>
              <a:t>Root Mean Square Difference (RMSD)</a:t>
            </a:r>
          </a:p>
          <a:p>
            <a:pPr lvl="1">
              <a:lnSpc>
                <a:spcPct val="90000"/>
              </a:lnSpc>
            </a:pPr>
            <a:r>
              <a:rPr lang="en-US" sz="1800" dirty="0"/>
              <a:t>Mean Absolute Percentage Error (MAPE)</a:t>
            </a:r>
          </a:p>
          <a:p>
            <a:pPr lvl="1">
              <a:lnSpc>
                <a:spcPct val="90000"/>
              </a:lnSpc>
            </a:pPr>
            <a:r>
              <a:rPr lang="en-US" sz="1800" dirty="0"/>
              <a:t>Bias.</a:t>
            </a:r>
          </a:p>
          <a:p>
            <a:pPr>
              <a:lnSpc>
                <a:spcPct val="90000"/>
              </a:lnSpc>
            </a:pPr>
            <a:r>
              <a:rPr lang="en-US" sz="2100" dirty="0"/>
              <a:t>Metric Calculation:</a:t>
            </a:r>
          </a:p>
          <a:p>
            <a:pPr lvl="1">
              <a:lnSpc>
                <a:spcPct val="90000"/>
              </a:lnSpc>
            </a:pPr>
            <a:r>
              <a:rPr lang="en-US" sz="1800" dirty="0"/>
              <a:t>Formulated using differences between estimated (</a:t>
            </a:r>
            <a:r>
              <a:rPr lang="en-US" sz="1800" dirty="0" err="1"/>
              <a:t>Qest,i</a:t>
            </a:r>
            <a:r>
              <a:rPr lang="en-US" sz="1800" dirty="0"/>
              <a:t>) and measured values (</a:t>
            </a:r>
            <a:r>
              <a:rPr lang="en-US" sz="1800" dirty="0" err="1"/>
              <a:t>Qmea,i</a:t>
            </a:r>
            <a:r>
              <a:rPr lang="en-US" sz="1800" dirty="0"/>
              <a:t>), that are commonly used in satellite data evaluation studies.</a:t>
            </a:r>
          </a:p>
        </p:txBody>
      </p:sp>
      <p:grpSp>
        <p:nvGrpSpPr>
          <p:cNvPr id="10" name="Group 9">
            <a:extLst>
              <a:ext uri="{FF2B5EF4-FFF2-40B4-BE49-F238E27FC236}">
                <a16:creationId xmlns:a16="http://schemas.microsoft.com/office/drawing/2014/main" id="{A3EBDC27-2537-4421-27F3-B7D448AB1FCB}"/>
              </a:ext>
            </a:extLst>
          </p:cNvPr>
          <p:cNvGrpSpPr/>
          <p:nvPr/>
        </p:nvGrpSpPr>
        <p:grpSpPr>
          <a:xfrm>
            <a:off x="6590270" y="1289304"/>
            <a:ext cx="4181393" cy="4288610"/>
            <a:chOff x="6590270" y="1289304"/>
            <a:chExt cx="4181393" cy="4288610"/>
          </a:xfrm>
        </p:grpSpPr>
        <p:grpSp>
          <p:nvGrpSpPr>
            <p:cNvPr id="8" name="Group 7">
              <a:extLst>
                <a:ext uri="{FF2B5EF4-FFF2-40B4-BE49-F238E27FC236}">
                  <a16:creationId xmlns:a16="http://schemas.microsoft.com/office/drawing/2014/main" id="{7F295181-4FE6-FD94-C4C5-AEE0E5ABB2B3}"/>
                </a:ext>
              </a:extLst>
            </p:cNvPr>
            <p:cNvGrpSpPr/>
            <p:nvPr/>
          </p:nvGrpSpPr>
          <p:grpSpPr>
            <a:xfrm>
              <a:off x="6590270" y="1289304"/>
              <a:ext cx="4181393" cy="4288610"/>
              <a:chOff x="6590270" y="1289304"/>
              <a:chExt cx="4181393" cy="4288610"/>
            </a:xfrm>
          </p:grpSpPr>
          <p:pic>
            <p:nvPicPr>
              <p:cNvPr id="5" name="Picture 4" descr="A group of math equations&#10;&#10;Description automatically generated">
                <a:extLst>
                  <a:ext uri="{FF2B5EF4-FFF2-40B4-BE49-F238E27FC236}">
                    <a16:creationId xmlns:a16="http://schemas.microsoft.com/office/drawing/2014/main" id="{B180BA59-2F03-28B5-8DB8-B791BDBF3E6B}"/>
                  </a:ext>
                </a:extLst>
              </p:cNvPr>
              <p:cNvPicPr>
                <a:picLocks noChangeAspect="1"/>
              </p:cNvPicPr>
              <p:nvPr/>
            </p:nvPicPr>
            <p:blipFill>
              <a:blip r:embed="rId3"/>
              <a:stretch>
                <a:fillRect/>
              </a:stretch>
            </p:blipFill>
            <p:spPr>
              <a:xfrm>
                <a:off x="6590270" y="1289304"/>
                <a:ext cx="4181393" cy="4288610"/>
              </a:xfrm>
              <a:prstGeom prst="rect">
                <a:avLst/>
              </a:prstGeom>
              <a:noFill/>
              <a:ln>
                <a:solidFill>
                  <a:schemeClr val="tx1"/>
                </a:solidFill>
              </a:ln>
            </p:spPr>
          </p:pic>
          <p:sp>
            <p:nvSpPr>
              <p:cNvPr id="6" name="Rectangle 5">
                <a:extLst>
                  <a:ext uri="{FF2B5EF4-FFF2-40B4-BE49-F238E27FC236}">
                    <a16:creationId xmlns:a16="http://schemas.microsoft.com/office/drawing/2014/main" id="{C8FE5C74-49B5-704F-8FB4-3FB0988913FE}"/>
                  </a:ext>
                </a:extLst>
              </p:cNvPr>
              <p:cNvSpPr/>
              <p:nvPr/>
            </p:nvSpPr>
            <p:spPr>
              <a:xfrm>
                <a:off x="7315198" y="2848087"/>
                <a:ext cx="204395" cy="21964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1F1B8E98-F1DC-D140-33C4-CA2170DC709F}"/>
                </a:ext>
              </a:extLst>
            </p:cNvPr>
            <p:cNvSpPr txBox="1"/>
            <p:nvPr/>
          </p:nvSpPr>
          <p:spPr>
            <a:xfrm flipH="1">
              <a:off x="7220895" y="2762169"/>
              <a:ext cx="47333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E</a:t>
              </a:r>
            </a:p>
          </p:txBody>
        </p:sp>
      </p:grpSp>
    </p:spTree>
    <p:extLst>
      <p:ext uri="{BB962C8B-B14F-4D97-AF65-F5344CB8AC3E}">
        <p14:creationId xmlns:p14="http://schemas.microsoft.com/office/powerpoint/2010/main" val="1226240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94DDCCF-8750-186F-D15F-379613F1D4EF}"/>
              </a:ext>
            </a:extLst>
          </p:cNvPr>
          <p:cNvGrpSpPr/>
          <p:nvPr/>
        </p:nvGrpSpPr>
        <p:grpSpPr>
          <a:xfrm>
            <a:off x="2451720" y="-4890"/>
            <a:ext cx="9740281" cy="6862890"/>
            <a:chOff x="5955585" y="348113"/>
            <a:chExt cx="8198032" cy="5776240"/>
          </a:xfrm>
        </p:grpSpPr>
        <p:pic>
          <p:nvPicPr>
            <p:cNvPr id="22" name="Picture 21" descr="A screenshot of a computer screen&#10;&#10;Description automatically generated">
              <a:extLst>
                <a:ext uri="{FF2B5EF4-FFF2-40B4-BE49-F238E27FC236}">
                  <a16:creationId xmlns:a16="http://schemas.microsoft.com/office/drawing/2014/main" id="{78D9046D-A95D-6BF1-60CD-268E9403CB81}"/>
                </a:ext>
              </a:extLst>
            </p:cNvPr>
            <p:cNvPicPr>
              <a:picLocks noChangeAspect="1"/>
            </p:cNvPicPr>
            <p:nvPr/>
          </p:nvPicPr>
          <p:blipFill rotWithShape="1">
            <a:blip r:embed="rId3"/>
            <a:srcRect b="9371"/>
            <a:stretch/>
          </p:blipFill>
          <p:spPr>
            <a:xfrm>
              <a:off x="5955585" y="348113"/>
              <a:ext cx="6134512" cy="5776240"/>
            </a:xfrm>
            <a:prstGeom prst="rect">
              <a:avLst/>
            </a:prstGeom>
          </p:spPr>
        </p:pic>
        <p:pic>
          <p:nvPicPr>
            <p:cNvPr id="5" name="Picture 4" descr="A screenshot of a computer screen&#10;&#10;Description automatically generated">
              <a:extLst>
                <a:ext uri="{FF2B5EF4-FFF2-40B4-BE49-F238E27FC236}">
                  <a16:creationId xmlns:a16="http://schemas.microsoft.com/office/drawing/2014/main" id="{A91316A3-0D45-ACCD-CDAF-A903F4F94885}"/>
                </a:ext>
              </a:extLst>
            </p:cNvPr>
            <p:cNvPicPr>
              <a:picLocks noChangeAspect="1"/>
            </p:cNvPicPr>
            <p:nvPr/>
          </p:nvPicPr>
          <p:blipFill rotWithShape="1">
            <a:blip r:embed="rId4"/>
            <a:srcRect l="29621" t="93333" r="29514"/>
            <a:stretch/>
          </p:blipFill>
          <p:spPr>
            <a:xfrm>
              <a:off x="12090096" y="3063622"/>
              <a:ext cx="2063521" cy="349336"/>
            </a:xfrm>
            <a:prstGeom prst="rect">
              <a:avLst/>
            </a:prstGeom>
          </p:spPr>
        </p:pic>
      </p:grpSp>
      <p:sp>
        <p:nvSpPr>
          <p:cNvPr id="11" name="Title 10">
            <a:extLst>
              <a:ext uri="{FF2B5EF4-FFF2-40B4-BE49-F238E27FC236}">
                <a16:creationId xmlns:a16="http://schemas.microsoft.com/office/drawing/2014/main" id="{C02AAA7E-A96C-9B00-0CD8-8A52DC673A41}"/>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a:solidFill>
                  <a:srgbClr val="262626"/>
                </a:solidFill>
              </a:rPr>
              <a:t>Preliminary results</a:t>
            </a:r>
            <a:endParaRPr lang="en-US" sz="3200" dirty="0">
              <a:solidFill>
                <a:srgbClr val="262626"/>
              </a:solidFill>
            </a:endParaRPr>
          </a:p>
        </p:txBody>
      </p:sp>
    </p:spTree>
    <p:extLst>
      <p:ext uri="{BB962C8B-B14F-4D97-AF65-F5344CB8AC3E}">
        <p14:creationId xmlns:p14="http://schemas.microsoft.com/office/powerpoint/2010/main" val="1449230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green and red graph&#10;&#10;Description automatically generated">
            <a:extLst>
              <a:ext uri="{FF2B5EF4-FFF2-40B4-BE49-F238E27FC236}">
                <a16:creationId xmlns:a16="http://schemas.microsoft.com/office/drawing/2014/main" id="{9D975BE3-7A2A-A0DA-1918-B4829F615C19}"/>
              </a:ext>
            </a:extLst>
          </p:cNvPr>
          <p:cNvPicPr>
            <a:picLocks noChangeAspect="1"/>
          </p:cNvPicPr>
          <p:nvPr/>
        </p:nvPicPr>
        <p:blipFill>
          <a:blip r:embed="rId2"/>
          <a:stretch>
            <a:fillRect/>
          </a:stretch>
        </p:blipFill>
        <p:spPr>
          <a:xfrm>
            <a:off x="3270617" y="53489"/>
            <a:ext cx="2715051" cy="2719032"/>
          </a:xfrm>
          <a:prstGeom prst="rect">
            <a:avLst/>
          </a:prstGeom>
        </p:spPr>
      </p:pic>
      <p:pic>
        <p:nvPicPr>
          <p:cNvPr id="10" name="Picture 9" descr="A green and red graph&#10;&#10;Description automatically generated">
            <a:extLst>
              <a:ext uri="{FF2B5EF4-FFF2-40B4-BE49-F238E27FC236}">
                <a16:creationId xmlns:a16="http://schemas.microsoft.com/office/drawing/2014/main" id="{5F0C24CE-0E50-D633-4451-6067CFCBB5FC}"/>
              </a:ext>
            </a:extLst>
          </p:cNvPr>
          <p:cNvPicPr>
            <a:picLocks noChangeAspect="1"/>
          </p:cNvPicPr>
          <p:nvPr/>
        </p:nvPicPr>
        <p:blipFill>
          <a:blip r:embed="rId3"/>
          <a:stretch>
            <a:fillRect/>
          </a:stretch>
        </p:blipFill>
        <p:spPr>
          <a:xfrm>
            <a:off x="5984222" y="53489"/>
            <a:ext cx="2715051" cy="2719032"/>
          </a:xfrm>
          <a:prstGeom prst="rect">
            <a:avLst/>
          </a:prstGeom>
        </p:spPr>
      </p:pic>
      <p:pic>
        <p:nvPicPr>
          <p:cNvPr id="12" name="Picture 11" descr="A green and grey graph&#10;&#10;Description automatically generated">
            <a:extLst>
              <a:ext uri="{FF2B5EF4-FFF2-40B4-BE49-F238E27FC236}">
                <a16:creationId xmlns:a16="http://schemas.microsoft.com/office/drawing/2014/main" id="{F3F4E27B-8970-EF62-C1D1-9468F555A87F}"/>
              </a:ext>
            </a:extLst>
          </p:cNvPr>
          <p:cNvPicPr>
            <a:picLocks noChangeAspect="1"/>
          </p:cNvPicPr>
          <p:nvPr/>
        </p:nvPicPr>
        <p:blipFill>
          <a:blip r:embed="rId4"/>
          <a:stretch>
            <a:fillRect/>
          </a:stretch>
        </p:blipFill>
        <p:spPr>
          <a:xfrm>
            <a:off x="8677076" y="53489"/>
            <a:ext cx="2715051" cy="2719032"/>
          </a:xfrm>
          <a:prstGeom prst="rect">
            <a:avLst/>
          </a:prstGeom>
        </p:spPr>
      </p:pic>
      <p:pic>
        <p:nvPicPr>
          <p:cNvPr id="16" name="Picture 15" descr="A green and red graph&#10;&#10;Description automatically generated">
            <a:extLst>
              <a:ext uri="{FF2B5EF4-FFF2-40B4-BE49-F238E27FC236}">
                <a16:creationId xmlns:a16="http://schemas.microsoft.com/office/drawing/2014/main" id="{72FDA69D-F7AA-ADAE-D80A-5334E85B69CB}"/>
              </a:ext>
            </a:extLst>
          </p:cNvPr>
          <p:cNvPicPr>
            <a:picLocks noChangeAspect="1"/>
          </p:cNvPicPr>
          <p:nvPr/>
        </p:nvPicPr>
        <p:blipFill>
          <a:blip r:embed="rId5"/>
          <a:stretch>
            <a:fillRect/>
          </a:stretch>
        </p:blipFill>
        <p:spPr>
          <a:xfrm>
            <a:off x="553046" y="3386943"/>
            <a:ext cx="2715051" cy="2719032"/>
          </a:xfrm>
          <a:prstGeom prst="rect">
            <a:avLst/>
          </a:prstGeom>
        </p:spPr>
      </p:pic>
      <p:pic>
        <p:nvPicPr>
          <p:cNvPr id="19" name="Picture 18" descr="A green and grey graph&#10;&#10;Description automatically generated">
            <a:extLst>
              <a:ext uri="{FF2B5EF4-FFF2-40B4-BE49-F238E27FC236}">
                <a16:creationId xmlns:a16="http://schemas.microsoft.com/office/drawing/2014/main" id="{57097314-D29F-35ED-CF21-4785055BDA1E}"/>
              </a:ext>
            </a:extLst>
          </p:cNvPr>
          <p:cNvPicPr>
            <a:picLocks noChangeAspect="1"/>
          </p:cNvPicPr>
          <p:nvPr/>
        </p:nvPicPr>
        <p:blipFill>
          <a:blip r:embed="rId6"/>
          <a:stretch>
            <a:fillRect/>
          </a:stretch>
        </p:blipFill>
        <p:spPr>
          <a:xfrm>
            <a:off x="3260580" y="3386943"/>
            <a:ext cx="2715051" cy="2719032"/>
          </a:xfrm>
          <a:prstGeom prst="rect">
            <a:avLst/>
          </a:prstGeom>
        </p:spPr>
      </p:pic>
      <p:pic>
        <p:nvPicPr>
          <p:cNvPr id="22" name="Picture 21" descr="A green and grey graph&#10;&#10;Description automatically generated">
            <a:extLst>
              <a:ext uri="{FF2B5EF4-FFF2-40B4-BE49-F238E27FC236}">
                <a16:creationId xmlns:a16="http://schemas.microsoft.com/office/drawing/2014/main" id="{248F14A3-A183-AB89-2BF6-779D662E5302}"/>
              </a:ext>
            </a:extLst>
          </p:cNvPr>
          <p:cNvPicPr>
            <a:picLocks noChangeAspect="1"/>
          </p:cNvPicPr>
          <p:nvPr/>
        </p:nvPicPr>
        <p:blipFill>
          <a:blip r:embed="rId7"/>
          <a:stretch>
            <a:fillRect/>
          </a:stretch>
        </p:blipFill>
        <p:spPr>
          <a:xfrm>
            <a:off x="5968114" y="3386943"/>
            <a:ext cx="2715051" cy="2719032"/>
          </a:xfrm>
          <a:prstGeom prst="rect">
            <a:avLst/>
          </a:prstGeom>
        </p:spPr>
      </p:pic>
      <p:pic>
        <p:nvPicPr>
          <p:cNvPr id="42" name="Picture 41" descr="A green and red graph&#10;&#10;Description automatically generated">
            <a:extLst>
              <a:ext uri="{FF2B5EF4-FFF2-40B4-BE49-F238E27FC236}">
                <a16:creationId xmlns:a16="http://schemas.microsoft.com/office/drawing/2014/main" id="{5152BFD3-E635-6738-FD13-7C2AB603330D}"/>
              </a:ext>
            </a:extLst>
          </p:cNvPr>
          <p:cNvPicPr>
            <a:picLocks noChangeAspect="1"/>
          </p:cNvPicPr>
          <p:nvPr/>
        </p:nvPicPr>
        <p:blipFill>
          <a:blip r:embed="rId8"/>
          <a:stretch>
            <a:fillRect/>
          </a:stretch>
        </p:blipFill>
        <p:spPr>
          <a:xfrm>
            <a:off x="8698638" y="3386943"/>
            <a:ext cx="2715051" cy="2719032"/>
          </a:xfrm>
          <a:prstGeom prst="rect">
            <a:avLst/>
          </a:prstGeom>
        </p:spPr>
      </p:pic>
      <p:pic>
        <p:nvPicPr>
          <p:cNvPr id="21" name="Picture 20" descr="A map of a channel&#10;&#10;Description automatically generated">
            <a:extLst>
              <a:ext uri="{FF2B5EF4-FFF2-40B4-BE49-F238E27FC236}">
                <a16:creationId xmlns:a16="http://schemas.microsoft.com/office/drawing/2014/main" id="{859DF707-B71B-1EF9-304B-998174B02975}"/>
              </a:ext>
            </a:extLst>
          </p:cNvPr>
          <p:cNvPicPr>
            <a:picLocks noChangeAspect="1"/>
          </p:cNvPicPr>
          <p:nvPr/>
        </p:nvPicPr>
        <p:blipFill>
          <a:blip r:embed="rId9"/>
          <a:stretch>
            <a:fillRect/>
          </a:stretch>
        </p:blipFill>
        <p:spPr>
          <a:xfrm>
            <a:off x="0" y="1"/>
            <a:ext cx="3134440" cy="2719032"/>
          </a:xfrm>
          <a:prstGeom prst="rect">
            <a:avLst/>
          </a:prstGeom>
        </p:spPr>
      </p:pic>
      <p:pic>
        <p:nvPicPr>
          <p:cNvPr id="23" name="Picture 22" descr="A green bar with white text&#10;&#10;Description automatically generated">
            <a:extLst>
              <a:ext uri="{FF2B5EF4-FFF2-40B4-BE49-F238E27FC236}">
                <a16:creationId xmlns:a16="http://schemas.microsoft.com/office/drawing/2014/main" id="{848EE16D-C17B-A04C-3EB0-A6841A0B50D9}"/>
              </a:ext>
            </a:extLst>
          </p:cNvPr>
          <p:cNvPicPr>
            <a:picLocks noChangeAspect="1"/>
          </p:cNvPicPr>
          <p:nvPr/>
        </p:nvPicPr>
        <p:blipFill rotWithShape="1">
          <a:blip r:embed="rId10"/>
          <a:srcRect l="18163" t="10497" r="1" b="9645"/>
          <a:stretch/>
        </p:blipFill>
        <p:spPr>
          <a:xfrm>
            <a:off x="11429162" y="1658924"/>
            <a:ext cx="739948" cy="4085617"/>
          </a:xfrm>
          <a:prstGeom prst="rect">
            <a:avLst/>
          </a:prstGeom>
        </p:spPr>
      </p:pic>
      <p:pic>
        <p:nvPicPr>
          <p:cNvPr id="25" name="Picture 24" descr="A number on a black background&#10;&#10;Description automatically generated">
            <a:extLst>
              <a:ext uri="{FF2B5EF4-FFF2-40B4-BE49-F238E27FC236}">
                <a16:creationId xmlns:a16="http://schemas.microsoft.com/office/drawing/2014/main" id="{8B1A1D4D-EBA0-59EC-9A66-80F847FB9DF8}"/>
              </a:ext>
            </a:extLst>
          </p:cNvPr>
          <p:cNvPicPr>
            <a:picLocks noChangeAspect="1"/>
          </p:cNvPicPr>
          <p:nvPr/>
        </p:nvPicPr>
        <p:blipFill>
          <a:blip r:embed="rId11"/>
          <a:stretch>
            <a:fillRect/>
          </a:stretch>
        </p:blipFill>
        <p:spPr>
          <a:xfrm>
            <a:off x="9656616" y="6265144"/>
            <a:ext cx="1736957" cy="267889"/>
          </a:xfrm>
          <a:prstGeom prst="rect">
            <a:avLst/>
          </a:prstGeom>
        </p:spPr>
      </p:pic>
      <p:sp>
        <p:nvSpPr>
          <p:cNvPr id="26" name="TextBox 25">
            <a:extLst>
              <a:ext uri="{FF2B5EF4-FFF2-40B4-BE49-F238E27FC236}">
                <a16:creationId xmlns:a16="http://schemas.microsoft.com/office/drawing/2014/main" id="{6277FABF-2012-948A-4043-6DF35BC8796D}"/>
              </a:ext>
            </a:extLst>
          </p:cNvPr>
          <p:cNvSpPr txBox="1"/>
          <p:nvPr/>
        </p:nvSpPr>
        <p:spPr>
          <a:xfrm>
            <a:off x="4476554" y="6163701"/>
            <a:ext cx="2879388" cy="369332"/>
          </a:xfrm>
          <a:prstGeom prst="rect">
            <a:avLst/>
          </a:prstGeom>
          <a:noFill/>
        </p:spPr>
        <p:txBody>
          <a:bodyPr wrap="square" rtlCol="0">
            <a:spAutoFit/>
          </a:bodyPr>
          <a:lstStyle/>
          <a:p>
            <a:r>
              <a:rPr lang="en-US" dirty="0"/>
              <a:t>Distance along transect (km)</a:t>
            </a:r>
          </a:p>
        </p:txBody>
      </p:sp>
      <p:sp>
        <p:nvSpPr>
          <p:cNvPr id="27" name="TextBox 26">
            <a:extLst>
              <a:ext uri="{FF2B5EF4-FFF2-40B4-BE49-F238E27FC236}">
                <a16:creationId xmlns:a16="http://schemas.microsoft.com/office/drawing/2014/main" id="{CBFDB5AC-8A5A-B847-1EA3-13A26F39C03E}"/>
              </a:ext>
            </a:extLst>
          </p:cNvPr>
          <p:cNvSpPr txBox="1"/>
          <p:nvPr/>
        </p:nvSpPr>
        <p:spPr>
          <a:xfrm rot="16200000">
            <a:off x="-360989" y="3896087"/>
            <a:ext cx="1303506" cy="369332"/>
          </a:xfrm>
          <a:prstGeom prst="rect">
            <a:avLst/>
          </a:prstGeom>
          <a:noFill/>
        </p:spPr>
        <p:txBody>
          <a:bodyPr wrap="square" rtlCol="0">
            <a:spAutoFit/>
          </a:bodyPr>
          <a:lstStyle/>
          <a:p>
            <a:r>
              <a:rPr lang="en-US" dirty="0"/>
              <a:t>Depth (m)</a:t>
            </a:r>
          </a:p>
        </p:txBody>
      </p:sp>
      <p:sp>
        <p:nvSpPr>
          <p:cNvPr id="28" name="TextBox 27">
            <a:extLst>
              <a:ext uri="{FF2B5EF4-FFF2-40B4-BE49-F238E27FC236}">
                <a16:creationId xmlns:a16="http://schemas.microsoft.com/office/drawing/2014/main" id="{4D56F392-104E-92B8-E2CF-4FCA5DEC94DC}"/>
              </a:ext>
            </a:extLst>
          </p:cNvPr>
          <p:cNvSpPr txBox="1"/>
          <p:nvPr/>
        </p:nvSpPr>
        <p:spPr>
          <a:xfrm>
            <a:off x="5537421" y="2348540"/>
            <a:ext cx="378827" cy="276999"/>
          </a:xfrm>
          <a:prstGeom prst="rect">
            <a:avLst/>
          </a:prstGeom>
          <a:noFill/>
        </p:spPr>
        <p:txBody>
          <a:bodyPr wrap="square" rtlCol="0">
            <a:spAutoFit/>
          </a:bodyPr>
          <a:lstStyle/>
          <a:p>
            <a:r>
              <a:rPr lang="en-US" sz="1200" dirty="0"/>
              <a:t>#1</a:t>
            </a:r>
            <a:endParaRPr lang="en-US" dirty="0"/>
          </a:p>
        </p:txBody>
      </p:sp>
      <p:sp>
        <p:nvSpPr>
          <p:cNvPr id="29" name="TextBox 28">
            <a:extLst>
              <a:ext uri="{FF2B5EF4-FFF2-40B4-BE49-F238E27FC236}">
                <a16:creationId xmlns:a16="http://schemas.microsoft.com/office/drawing/2014/main" id="{A5167773-1E3C-8D60-552B-61C8A90F5BCB}"/>
              </a:ext>
            </a:extLst>
          </p:cNvPr>
          <p:cNvSpPr txBox="1"/>
          <p:nvPr/>
        </p:nvSpPr>
        <p:spPr>
          <a:xfrm>
            <a:off x="8250903" y="2348540"/>
            <a:ext cx="378827" cy="276999"/>
          </a:xfrm>
          <a:prstGeom prst="rect">
            <a:avLst/>
          </a:prstGeom>
          <a:noFill/>
        </p:spPr>
        <p:txBody>
          <a:bodyPr wrap="square" rtlCol="0">
            <a:spAutoFit/>
          </a:bodyPr>
          <a:lstStyle/>
          <a:p>
            <a:r>
              <a:rPr lang="en-US" sz="1200" dirty="0"/>
              <a:t>#2</a:t>
            </a:r>
            <a:endParaRPr lang="en-US" dirty="0"/>
          </a:p>
        </p:txBody>
      </p:sp>
      <p:sp>
        <p:nvSpPr>
          <p:cNvPr id="30" name="TextBox 29">
            <a:extLst>
              <a:ext uri="{FF2B5EF4-FFF2-40B4-BE49-F238E27FC236}">
                <a16:creationId xmlns:a16="http://schemas.microsoft.com/office/drawing/2014/main" id="{96CEF247-4EF8-26D0-B2C6-31192B75D1B2}"/>
              </a:ext>
            </a:extLst>
          </p:cNvPr>
          <p:cNvSpPr txBox="1"/>
          <p:nvPr/>
        </p:nvSpPr>
        <p:spPr>
          <a:xfrm>
            <a:off x="2828318" y="5719338"/>
            <a:ext cx="378827" cy="276999"/>
          </a:xfrm>
          <a:prstGeom prst="rect">
            <a:avLst/>
          </a:prstGeom>
          <a:noFill/>
        </p:spPr>
        <p:txBody>
          <a:bodyPr wrap="square" rtlCol="0">
            <a:spAutoFit/>
          </a:bodyPr>
          <a:lstStyle/>
          <a:p>
            <a:r>
              <a:rPr lang="en-US" sz="1200" dirty="0"/>
              <a:t>#4</a:t>
            </a:r>
            <a:endParaRPr lang="en-US" dirty="0"/>
          </a:p>
        </p:txBody>
      </p:sp>
      <p:sp>
        <p:nvSpPr>
          <p:cNvPr id="31" name="TextBox 30">
            <a:extLst>
              <a:ext uri="{FF2B5EF4-FFF2-40B4-BE49-F238E27FC236}">
                <a16:creationId xmlns:a16="http://schemas.microsoft.com/office/drawing/2014/main" id="{F22BDAC8-30D9-4EB8-C5D4-C93077E0C82E}"/>
              </a:ext>
            </a:extLst>
          </p:cNvPr>
          <p:cNvSpPr txBox="1"/>
          <p:nvPr/>
        </p:nvSpPr>
        <p:spPr>
          <a:xfrm>
            <a:off x="11050335" y="5741306"/>
            <a:ext cx="378827" cy="276999"/>
          </a:xfrm>
          <a:prstGeom prst="rect">
            <a:avLst/>
          </a:prstGeom>
          <a:noFill/>
        </p:spPr>
        <p:txBody>
          <a:bodyPr wrap="square" rtlCol="0">
            <a:spAutoFit/>
          </a:bodyPr>
          <a:lstStyle/>
          <a:p>
            <a:r>
              <a:rPr lang="en-US" sz="1200" dirty="0"/>
              <a:t>#7</a:t>
            </a:r>
          </a:p>
        </p:txBody>
      </p:sp>
      <p:sp>
        <p:nvSpPr>
          <p:cNvPr id="32" name="TextBox 31">
            <a:extLst>
              <a:ext uri="{FF2B5EF4-FFF2-40B4-BE49-F238E27FC236}">
                <a16:creationId xmlns:a16="http://schemas.microsoft.com/office/drawing/2014/main" id="{6A63F27C-8706-EEAF-BA99-2BE58ECED1A4}"/>
              </a:ext>
            </a:extLst>
          </p:cNvPr>
          <p:cNvSpPr txBox="1"/>
          <p:nvPr/>
        </p:nvSpPr>
        <p:spPr>
          <a:xfrm>
            <a:off x="11013300" y="2347170"/>
            <a:ext cx="378827" cy="276999"/>
          </a:xfrm>
          <a:prstGeom prst="rect">
            <a:avLst/>
          </a:prstGeom>
          <a:noFill/>
        </p:spPr>
        <p:txBody>
          <a:bodyPr wrap="square" rtlCol="0">
            <a:spAutoFit/>
          </a:bodyPr>
          <a:lstStyle/>
          <a:p>
            <a:r>
              <a:rPr lang="en-US" sz="1200" dirty="0"/>
              <a:t>#3</a:t>
            </a:r>
            <a:endParaRPr lang="en-US" dirty="0"/>
          </a:p>
        </p:txBody>
      </p:sp>
      <p:sp>
        <p:nvSpPr>
          <p:cNvPr id="33" name="TextBox 32">
            <a:extLst>
              <a:ext uri="{FF2B5EF4-FFF2-40B4-BE49-F238E27FC236}">
                <a16:creationId xmlns:a16="http://schemas.microsoft.com/office/drawing/2014/main" id="{5614D3C1-D188-9A7D-D00C-DAE11BA3AD3C}"/>
              </a:ext>
            </a:extLst>
          </p:cNvPr>
          <p:cNvSpPr txBox="1"/>
          <p:nvPr/>
        </p:nvSpPr>
        <p:spPr>
          <a:xfrm>
            <a:off x="8250903" y="5719340"/>
            <a:ext cx="378827" cy="276999"/>
          </a:xfrm>
          <a:prstGeom prst="rect">
            <a:avLst/>
          </a:prstGeom>
          <a:noFill/>
        </p:spPr>
        <p:txBody>
          <a:bodyPr wrap="square" rtlCol="0">
            <a:spAutoFit/>
          </a:bodyPr>
          <a:lstStyle/>
          <a:p>
            <a:r>
              <a:rPr lang="en-US" sz="1200" dirty="0"/>
              <a:t>#6</a:t>
            </a:r>
            <a:endParaRPr lang="en-US" dirty="0"/>
          </a:p>
        </p:txBody>
      </p:sp>
      <p:sp>
        <p:nvSpPr>
          <p:cNvPr id="34" name="TextBox 33">
            <a:extLst>
              <a:ext uri="{FF2B5EF4-FFF2-40B4-BE49-F238E27FC236}">
                <a16:creationId xmlns:a16="http://schemas.microsoft.com/office/drawing/2014/main" id="{1CEA1EC0-BED4-FE15-E7BF-221E388A9421}"/>
              </a:ext>
            </a:extLst>
          </p:cNvPr>
          <p:cNvSpPr txBox="1"/>
          <p:nvPr/>
        </p:nvSpPr>
        <p:spPr>
          <a:xfrm>
            <a:off x="5542572" y="5719339"/>
            <a:ext cx="378827" cy="276999"/>
          </a:xfrm>
          <a:prstGeom prst="rect">
            <a:avLst/>
          </a:prstGeom>
          <a:noFill/>
        </p:spPr>
        <p:txBody>
          <a:bodyPr wrap="square" rtlCol="0">
            <a:spAutoFit/>
          </a:bodyPr>
          <a:lstStyle/>
          <a:p>
            <a:r>
              <a:rPr lang="en-US" sz="1200" dirty="0"/>
              <a:t>#5</a:t>
            </a:r>
            <a:endParaRPr lang="en-US" dirty="0"/>
          </a:p>
        </p:txBody>
      </p:sp>
    </p:spTree>
    <p:extLst>
      <p:ext uri="{BB962C8B-B14F-4D97-AF65-F5344CB8AC3E}">
        <p14:creationId xmlns:p14="http://schemas.microsoft.com/office/powerpoint/2010/main" val="3284971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10" name="Picture 9" descr="A graph of a green line&#10;&#10;Description automatically generated with medium confidence">
            <a:extLst>
              <a:ext uri="{FF2B5EF4-FFF2-40B4-BE49-F238E27FC236}">
                <a16:creationId xmlns:a16="http://schemas.microsoft.com/office/drawing/2014/main" id="{6997007D-E778-20E7-80FB-DD6449C0FAE5}"/>
              </a:ext>
            </a:extLst>
          </p:cNvPr>
          <p:cNvPicPr>
            <a:picLocks noChangeAspect="1"/>
          </p:cNvPicPr>
          <p:nvPr/>
        </p:nvPicPr>
        <p:blipFill rotWithShape="1">
          <a:blip r:embed="rId2"/>
          <a:srcRect l="12485" t="10753" r="11529" b="9821"/>
          <a:stretch/>
        </p:blipFill>
        <p:spPr>
          <a:xfrm>
            <a:off x="2251587" y="9430"/>
            <a:ext cx="7846142" cy="6834534"/>
          </a:xfrm>
          <a:prstGeom prst="rect">
            <a:avLst/>
          </a:prstGeom>
        </p:spPr>
      </p:pic>
    </p:spTree>
    <p:extLst>
      <p:ext uri="{BB962C8B-B14F-4D97-AF65-F5344CB8AC3E}">
        <p14:creationId xmlns:p14="http://schemas.microsoft.com/office/powerpoint/2010/main" val="3332922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graph of a yellow rectangular object with a gray line&#10;&#10;Description automatically generated">
            <a:extLst>
              <a:ext uri="{FF2B5EF4-FFF2-40B4-BE49-F238E27FC236}">
                <a16:creationId xmlns:a16="http://schemas.microsoft.com/office/drawing/2014/main" id="{06A0F495-4303-FA62-8591-9F9340FB4B07}"/>
              </a:ext>
            </a:extLst>
          </p:cNvPr>
          <p:cNvPicPr>
            <a:picLocks noChangeAspect="1"/>
          </p:cNvPicPr>
          <p:nvPr/>
        </p:nvPicPr>
        <p:blipFill>
          <a:blip r:embed="rId3"/>
          <a:stretch>
            <a:fillRect/>
          </a:stretch>
        </p:blipFill>
        <p:spPr>
          <a:xfrm>
            <a:off x="3201197" y="-3573"/>
            <a:ext cx="2715051" cy="2719032"/>
          </a:xfrm>
          <a:prstGeom prst="rect">
            <a:avLst/>
          </a:prstGeom>
        </p:spPr>
      </p:pic>
      <p:pic>
        <p:nvPicPr>
          <p:cNvPr id="6" name="Picture 5" descr="A graph of a graph showing a graph&#10;&#10;Description automatically generated with medium confidence">
            <a:extLst>
              <a:ext uri="{FF2B5EF4-FFF2-40B4-BE49-F238E27FC236}">
                <a16:creationId xmlns:a16="http://schemas.microsoft.com/office/drawing/2014/main" id="{DF5EE8E6-2833-6645-5B53-80EB75925A23}"/>
              </a:ext>
            </a:extLst>
          </p:cNvPr>
          <p:cNvPicPr>
            <a:picLocks noChangeAspect="1"/>
          </p:cNvPicPr>
          <p:nvPr/>
        </p:nvPicPr>
        <p:blipFill>
          <a:blip r:embed="rId4"/>
          <a:stretch>
            <a:fillRect/>
          </a:stretch>
        </p:blipFill>
        <p:spPr>
          <a:xfrm>
            <a:off x="5914679" y="-3573"/>
            <a:ext cx="2715051" cy="2719032"/>
          </a:xfrm>
          <a:prstGeom prst="rect">
            <a:avLst/>
          </a:prstGeom>
        </p:spPr>
      </p:pic>
      <p:pic>
        <p:nvPicPr>
          <p:cNvPr id="8" name="Picture 7" descr="A graph of a graph&#10;&#10;Description automatically generated">
            <a:extLst>
              <a:ext uri="{FF2B5EF4-FFF2-40B4-BE49-F238E27FC236}">
                <a16:creationId xmlns:a16="http://schemas.microsoft.com/office/drawing/2014/main" id="{46935CDA-BC07-8DF1-18B7-95DBFA5EA956}"/>
              </a:ext>
            </a:extLst>
          </p:cNvPr>
          <p:cNvPicPr>
            <a:picLocks noChangeAspect="1"/>
          </p:cNvPicPr>
          <p:nvPr/>
        </p:nvPicPr>
        <p:blipFill>
          <a:blip r:embed="rId5"/>
          <a:stretch>
            <a:fillRect/>
          </a:stretch>
        </p:blipFill>
        <p:spPr>
          <a:xfrm>
            <a:off x="8639393" y="20396"/>
            <a:ext cx="2715051" cy="2719032"/>
          </a:xfrm>
          <a:prstGeom prst="rect">
            <a:avLst/>
          </a:prstGeom>
        </p:spPr>
      </p:pic>
      <p:pic>
        <p:nvPicPr>
          <p:cNvPr id="10" name="Picture 9" descr="A graph of a graph showing a yellow and grey surface&#10;&#10;Description automatically generated with medium confidence">
            <a:extLst>
              <a:ext uri="{FF2B5EF4-FFF2-40B4-BE49-F238E27FC236}">
                <a16:creationId xmlns:a16="http://schemas.microsoft.com/office/drawing/2014/main" id="{B6DEC17F-E75E-5E48-D801-587FC3CE77DF}"/>
              </a:ext>
            </a:extLst>
          </p:cNvPr>
          <p:cNvPicPr>
            <a:picLocks noChangeAspect="1"/>
          </p:cNvPicPr>
          <p:nvPr/>
        </p:nvPicPr>
        <p:blipFill>
          <a:blip r:embed="rId6"/>
          <a:stretch>
            <a:fillRect/>
          </a:stretch>
        </p:blipFill>
        <p:spPr>
          <a:xfrm>
            <a:off x="494246" y="3390196"/>
            <a:ext cx="2715051" cy="2719032"/>
          </a:xfrm>
          <a:prstGeom prst="rect">
            <a:avLst/>
          </a:prstGeom>
        </p:spPr>
      </p:pic>
      <p:pic>
        <p:nvPicPr>
          <p:cNvPr id="12" name="Picture 11" descr="A graph of a graph&#10;&#10;Description automatically generated">
            <a:extLst>
              <a:ext uri="{FF2B5EF4-FFF2-40B4-BE49-F238E27FC236}">
                <a16:creationId xmlns:a16="http://schemas.microsoft.com/office/drawing/2014/main" id="{B54595CF-E47B-1D4D-2D22-CF4A8FA76DCF}"/>
              </a:ext>
            </a:extLst>
          </p:cNvPr>
          <p:cNvPicPr>
            <a:picLocks noChangeAspect="1"/>
          </p:cNvPicPr>
          <p:nvPr/>
        </p:nvPicPr>
        <p:blipFill>
          <a:blip r:embed="rId7"/>
          <a:stretch>
            <a:fillRect/>
          </a:stretch>
        </p:blipFill>
        <p:spPr>
          <a:xfrm>
            <a:off x="3209295" y="3390196"/>
            <a:ext cx="2715051" cy="2719032"/>
          </a:xfrm>
          <a:prstGeom prst="rect">
            <a:avLst/>
          </a:prstGeom>
        </p:spPr>
      </p:pic>
      <p:pic>
        <p:nvPicPr>
          <p:cNvPr id="14" name="Picture 13" descr="A graph of a graph&#10;&#10;Description automatically generated">
            <a:extLst>
              <a:ext uri="{FF2B5EF4-FFF2-40B4-BE49-F238E27FC236}">
                <a16:creationId xmlns:a16="http://schemas.microsoft.com/office/drawing/2014/main" id="{69F1F924-3031-AFEB-A411-5BFD04A8092B}"/>
              </a:ext>
            </a:extLst>
          </p:cNvPr>
          <p:cNvPicPr>
            <a:picLocks noChangeAspect="1"/>
          </p:cNvPicPr>
          <p:nvPr/>
        </p:nvPicPr>
        <p:blipFill>
          <a:blip r:embed="rId8"/>
          <a:stretch>
            <a:fillRect/>
          </a:stretch>
        </p:blipFill>
        <p:spPr>
          <a:xfrm>
            <a:off x="5924344" y="3390196"/>
            <a:ext cx="2715051" cy="2719032"/>
          </a:xfrm>
          <a:prstGeom prst="rect">
            <a:avLst/>
          </a:prstGeom>
        </p:spPr>
      </p:pic>
      <p:pic>
        <p:nvPicPr>
          <p:cNvPr id="16" name="Picture 15" descr="A graph of a yellow pyramid&#10;&#10;Description automatically generated with medium confidence">
            <a:extLst>
              <a:ext uri="{FF2B5EF4-FFF2-40B4-BE49-F238E27FC236}">
                <a16:creationId xmlns:a16="http://schemas.microsoft.com/office/drawing/2014/main" id="{8F9808A3-D30D-A571-EAAF-F0A13D50FCFF}"/>
              </a:ext>
            </a:extLst>
          </p:cNvPr>
          <p:cNvPicPr>
            <a:picLocks noChangeAspect="1"/>
          </p:cNvPicPr>
          <p:nvPr/>
        </p:nvPicPr>
        <p:blipFill>
          <a:blip r:embed="rId9"/>
          <a:stretch>
            <a:fillRect/>
          </a:stretch>
        </p:blipFill>
        <p:spPr>
          <a:xfrm>
            <a:off x="8639393" y="3390196"/>
            <a:ext cx="2715051" cy="2719032"/>
          </a:xfrm>
          <a:prstGeom prst="rect">
            <a:avLst/>
          </a:prstGeom>
        </p:spPr>
      </p:pic>
      <p:pic>
        <p:nvPicPr>
          <p:cNvPr id="17" name="Picture 16" descr="A map of a channel&#10;&#10;Description automatically generated">
            <a:extLst>
              <a:ext uri="{FF2B5EF4-FFF2-40B4-BE49-F238E27FC236}">
                <a16:creationId xmlns:a16="http://schemas.microsoft.com/office/drawing/2014/main" id="{D3A49609-F375-0626-6FB7-9E523D14BC4F}"/>
              </a:ext>
            </a:extLst>
          </p:cNvPr>
          <p:cNvPicPr>
            <a:picLocks noChangeAspect="1"/>
          </p:cNvPicPr>
          <p:nvPr/>
        </p:nvPicPr>
        <p:blipFill>
          <a:blip r:embed="rId10"/>
          <a:stretch>
            <a:fillRect/>
          </a:stretch>
        </p:blipFill>
        <p:spPr>
          <a:xfrm>
            <a:off x="0" y="1"/>
            <a:ext cx="3134440" cy="2719032"/>
          </a:xfrm>
          <a:prstGeom prst="rect">
            <a:avLst/>
          </a:prstGeom>
        </p:spPr>
      </p:pic>
      <p:sp>
        <p:nvSpPr>
          <p:cNvPr id="18" name="TextBox 17">
            <a:extLst>
              <a:ext uri="{FF2B5EF4-FFF2-40B4-BE49-F238E27FC236}">
                <a16:creationId xmlns:a16="http://schemas.microsoft.com/office/drawing/2014/main" id="{9ACC58C6-216E-64E7-EBFF-66489CA508C0}"/>
              </a:ext>
            </a:extLst>
          </p:cNvPr>
          <p:cNvSpPr txBox="1"/>
          <p:nvPr/>
        </p:nvSpPr>
        <p:spPr>
          <a:xfrm rot="16200000">
            <a:off x="-417029" y="3913293"/>
            <a:ext cx="1303506" cy="369332"/>
          </a:xfrm>
          <a:prstGeom prst="rect">
            <a:avLst/>
          </a:prstGeom>
          <a:noFill/>
        </p:spPr>
        <p:txBody>
          <a:bodyPr wrap="square" rtlCol="0">
            <a:spAutoFit/>
          </a:bodyPr>
          <a:lstStyle/>
          <a:p>
            <a:r>
              <a:rPr lang="en-US" dirty="0"/>
              <a:t>Depth (m)</a:t>
            </a:r>
          </a:p>
        </p:txBody>
      </p:sp>
      <p:sp>
        <p:nvSpPr>
          <p:cNvPr id="19" name="TextBox 18">
            <a:extLst>
              <a:ext uri="{FF2B5EF4-FFF2-40B4-BE49-F238E27FC236}">
                <a16:creationId xmlns:a16="http://schemas.microsoft.com/office/drawing/2014/main" id="{5AB6FA48-376F-5EC7-7898-FD57D5032356}"/>
              </a:ext>
            </a:extLst>
          </p:cNvPr>
          <p:cNvSpPr txBox="1"/>
          <p:nvPr/>
        </p:nvSpPr>
        <p:spPr>
          <a:xfrm>
            <a:off x="4491964" y="6020307"/>
            <a:ext cx="2879388" cy="369332"/>
          </a:xfrm>
          <a:prstGeom prst="rect">
            <a:avLst/>
          </a:prstGeom>
          <a:noFill/>
        </p:spPr>
        <p:txBody>
          <a:bodyPr wrap="square" rtlCol="0">
            <a:spAutoFit/>
          </a:bodyPr>
          <a:lstStyle/>
          <a:p>
            <a:r>
              <a:rPr lang="en-US" dirty="0"/>
              <a:t>Distance along transect (km)</a:t>
            </a:r>
          </a:p>
        </p:txBody>
      </p:sp>
      <p:sp>
        <p:nvSpPr>
          <p:cNvPr id="21" name="TextBox 20">
            <a:extLst>
              <a:ext uri="{FF2B5EF4-FFF2-40B4-BE49-F238E27FC236}">
                <a16:creationId xmlns:a16="http://schemas.microsoft.com/office/drawing/2014/main" id="{64612F0F-31D4-5500-EA6E-0C9FFAB60224}"/>
              </a:ext>
            </a:extLst>
          </p:cNvPr>
          <p:cNvSpPr txBox="1"/>
          <p:nvPr/>
        </p:nvSpPr>
        <p:spPr>
          <a:xfrm>
            <a:off x="8870460" y="6020307"/>
            <a:ext cx="2103204" cy="369332"/>
          </a:xfrm>
          <a:prstGeom prst="rect">
            <a:avLst/>
          </a:prstGeom>
          <a:noFill/>
        </p:spPr>
        <p:txBody>
          <a:bodyPr wrap="none" rtlCol="0">
            <a:spAutoFit/>
          </a:bodyPr>
          <a:lstStyle/>
          <a:p>
            <a:r>
              <a:rPr lang="en-US" dirty="0">
                <a:solidFill>
                  <a:srgbClr val="FF0000"/>
                </a:solidFill>
              </a:rPr>
              <a:t>Turbidity &gt; 5.0 NTU</a:t>
            </a:r>
          </a:p>
        </p:txBody>
      </p:sp>
      <p:sp>
        <p:nvSpPr>
          <p:cNvPr id="23" name="TextBox 22">
            <a:extLst>
              <a:ext uri="{FF2B5EF4-FFF2-40B4-BE49-F238E27FC236}">
                <a16:creationId xmlns:a16="http://schemas.microsoft.com/office/drawing/2014/main" id="{65DFBDD3-296A-D6A8-4092-6C6C53E02C90}"/>
              </a:ext>
            </a:extLst>
          </p:cNvPr>
          <p:cNvSpPr txBox="1"/>
          <p:nvPr/>
        </p:nvSpPr>
        <p:spPr>
          <a:xfrm>
            <a:off x="5537421" y="2348540"/>
            <a:ext cx="378827" cy="276999"/>
          </a:xfrm>
          <a:prstGeom prst="rect">
            <a:avLst/>
          </a:prstGeom>
          <a:noFill/>
        </p:spPr>
        <p:txBody>
          <a:bodyPr wrap="square" rtlCol="0">
            <a:spAutoFit/>
          </a:bodyPr>
          <a:lstStyle/>
          <a:p>
            <a:r>
              <a:rPr lang="en-US" sz="1200" dirty="0"/>
              <a:t>#1</a:t>
            </a:r>
            <a:endParaRPr lang="en-US" dirty="0"/>
          </a:p>
        </p:txBody>
      </p:sp>
      <p:sp>
        <p:nvSpPr>
          <p:cNvPr id="24" name="TextBox 23">
            <a:extLst>
              <a:ext uri="{FF2B5EF4-FFF2-40B4-BE49-F238E27FC236}">
                <a16:creationId xmlns:a16="http://schemas.microsoft.com/office/drawing/2014/main" id="{F4A53CF0-B3A2-318E-54BA-CEE7EE39A5E4}"/>
              </a:ext>
            </a:extLst>
          </p:cNvPr>
          <p:cNvSpPr txBox="1"/>
          <p:nvPr/>
        </p:nvSpPr>
        <p:spPr>
          <a:xfrm>
            <a:off x="8250903" y="2348540"/>
            <a:ext cx="378827" cy="276999"/>
          </a:xfrm>
          <a:prstGeom prst="rect">
            <a:avLst/>
          </a:prstGeom>
          <a:noFill/>
        </p:spPr>
        <p:txBody>
          <a:bodyPr wrap="square" rtlCol="0">
            <a:spAutoFit/>
          </a:bodyPr>
          <a:lstStyle/>
          <a:p>
            <a:r>
              <a:rPr lang="en-US" sz="1200" dirty="0"/>
              <a:t>#2</a:t>
            </a:r>
            <a:endParaRPr lang="en-US" dirty="0"/>
          </a:p>
        </p:txBody>
      </p:sp>
      <p:sp>
        <p:nvSpPr>
          <p:cNvPr id="25" name="TextBox 24">
            <a:extLst>
              <a:ext uri="{FF2B5EF4-FFF2-40B4-BE49-F238E27FC236}">
                <a16:creationId xmlns:a16="http://schemas.microsoft.com/office/drawing/2014/main" id="{E18D13A9-9CDB-FEC3-D8B1-71F6D175883C}"/>
              </a:ext>
            </a:extLst>
          </p:cNvPr>
          <p:cNvSpPr txBox="1"/>
          <p:nvPr/>
        </p:nvSpPr>
        <p:spPr>
          <a:xfrm>
            <a:off x="2828318" y="5719338"/>
            <a:ext cx="378827" cy="276999"/>
          </a:xfrm>
          <a:prstGeom prst="rect">
            <a:avLst/>
          </a:prstGeom>
          <a:noFill/>
        </p:spPr>
        <p:txBody>
          <a:bodyPr wrap="square" rtlCol="0">
            <a:spAutoFit/>
          </a:bodyPr>
          <a:lstStyle/>
          <a:p>
            <a:r>
              <a:rPr lang="en-US" sz="1200" dirty="0"/>
              <a:t>#4</a:t>
            </a:r>
            <a:endParaRPr lang="en-US" dirty="0"/>
          </a:p>
        </p:txBody>
      </p:sp>
      <p:sp>
        <p:nvSpPr>
          <p:cNvPr id="26" name="TextBox 25">
            <a:extLst>
              <a:ext uri="{FF2B5EF4-FFF2-40B4-BE49-F238E27FC236}">
                <a16:creationId xmlns:a16="http://schemas.microsoft.com/office/drawing/2014/main" id="{A6CC5F8F-5C07-64CD-B68D-ECFFDB9E1CC2}"/>
              </a:ext>
            </a:extLst>
          </p:cNvPr>
          <p:cNvSpPr txBox="1"/>
          <p:nvPr/>
        </p:nvSpPr>
        <p:spPr>
          <a:xfrm>
            <a:off x="11018715" y="5743308"/>
            <a:ext cx="378827" cy="276999"/>
          </a:xfrm>
          <a:prstGeom prst="rect">
            <a:avLst/>
          </a:prstGeom>
          <a:noFill/>
        </p:spPr>
        <p:txBody>
          <a:bodyPr wrap="square" rtlCol="0">
            <a:spAutoFit/>
          </a:bodyPr>
          <a:lstStyle/>
          <a:p>
            <a:r>
              <a:rPr lang="en-US" sz="1200" dirty="0"/>
              <a:t>#7</a:t>
            </a:r>
          </a:p>
        </p:txBody>
      </p:sp>
      <p:sp>
        <p:nvSpPr>
          <p:cNvPr id="27" name="TextBox 26">
            <a:extLst>
              <a:ext uri="{FF2B5EF4-FFF2-40B4-BE49-F238E27FC236}">
                <a16:creationId xmlns:a16="http://schemas.microsoft.com/office/drawing/2014/main" id="{7EF89117-375A-B82B-858D-708632839FE6}"/>
              </a:ext>
            </a:extLst>
          </p:cNvPr>
          <p:cNvSpPr txBox="1"/>
          <p:nvPr/>
        </p:nvSpPr>
        <p:spPr>
          <a:xfrm>
            <a:off x="11013300" y="2347170"/>
            <a:ext cx="378827" cy="276999"/>
          </a:xfrm>
          <a:prstGeom prst="rect">
            <a:avLst/>
          </a:prstGeom>
          <a:noFill/>
        </p:spPr>
        <p:txBody>
          <a:bodyPr wrap="square" rtlCol="0">
            <a:spAutoFit/>
          </a:bodyPr>
          <a:lstStyle/>
          <a:p>
            <a:r>
              <a:rPr lang="en-US" sz="1200" dirty="0"/>
              <a:t>#3</a:t>
            </a:r>
            <a:endParaRPr lang="en-US" dirty="0"/>
          </a:p>
        </p:txBody>
      </p:sp>
      <p:sp>
        <p:nvSpPr>
          <p:cNvPr id="28" name="TextBox 27">
            <a:extLst>
              <a:ext uri="{FF2B5EF4-FFF2-40B4-BE49-F238E27FC236}">
                <a16:creationId xmlns:a16="http://schemas.microsoft.com/office/drawing/2014/main" id="{7D064FFC-4E37-0C57-AB78-F0962DDF3627}"/>
              </a:ext>
            </a:extLst>
          </p:cNvPr>
          <p:cNvSpPr txBox="1"/>
          <p:nvPr/>
        </p:nvSpPr>
        <p:spPr>
          <a:xfrm>
            <a:off x="8250903" y="5719340"/>
            <a:ext cx="378827" cy="276999"/>
          </a:xfrm>
          <a:prstGeom prst="rect">
            <a:avLst/>
          </a:prstGeom>
          <a:noFill/>
        </p:spPr>
        <p:txBody>
          <a:bodyPr wrap="square" rtlCol="0">
            <a:spAutoFit/>
          </a:bodyPr>
          <a:lstStyle/>
          <a:p>
            <a:r>
              <a:rPr lang="en-US" sz="1200" dirty="0"/>
              <a:t>#6</a:t>
            </a:r>
            <a:endParaRPr lang="en-US" dirty="0"/>
          </a:p>
        </p:txBody>
      </p:sp>
      <p:sp>
        <p:nvSpPr>
          <p:cNvPr id="29" name="TextBox 28">
            <a:extLst>
              <a:ext uri="{FF2B5EF4-FFF2-40B4-BE49-F238E27FC236}">
                <a16:creationId xmlns:a16="http://schemas.microsoft.com/office/drawing/2014/main" id="{8364EA0F-143A-750C-186F-EEEB7E6136BB}"/>
              </a:ext>
            </a:extLst>
          </p:cNvPr>
          <p:cNvSpPr txBox="1"/>
          <p:nvPr/>
        </p:nvSpPr>
        <p:spPr>
          <a:xfrm>
            <a:off x="5542572" y="5719339"/>
            <a:ext cx="378827" cy="276999"/>
          </a:xfrm>
          <a:prstGeom prst="rect">
            <a:avLst/>
          </a:prstGeom>
          <a:noFill/>
        </p:spPr>
        <p:txBody>
          <a:bodyPr wrap="square" rtlCol="0">
            <a:spAutoFit/>
          </a:bodyPr>
          <a:lstStyle/>
          <a:p>
            <a:r>
              <a:rPr lang="en-US" sz="1200" dirty="0"/>
              <a:t>#5</a:t>
            </a:r>
            <a:endParaRPr lang="en-US" dirty="0"/>
          </a:p>
        </p:txBody>
      </p:sp>
      <p:pic>
        <p:nvPicPr>
          <p:cNvPr id="30" name="Picture 29">
            <a:extLst>
              <a:ext uri="{FF2B5EF4-FFF2-40B4-BE49-F238E27FC236}">
                <a16:creationId xmlns:a16="http://schemas.microsoft.com/office/drawing/2014/main" id="{E37490A3-9A3E-6024-6AF5-1E7B82A3EAB2}"/>
              </a:ext>
            </a:extLst>
          </p:cNvPr>
          <p:cNvPicPr>
            <a:picLocks noChangeAspect="1"/>
          </p:cNvPicPr>
          <p:nvPr/>
        </p:nvPicPr>
        <p:blipFill>
          <a:blip r:embed="rId11"/>
          <a:stretch>
            <a:fillRect/>
          </a:stretch>
        </p:blipFill>
        <p:spPr>
          <a:xfrm>
            <a:off x="11564907" y="956186"/>
            <a:ext cx="613731" cy="4980039"/>
          </a:xfrm>
          <a:prstGeom prst="rect">
            <a:avLst/>
          </a:prstGeom>
        </p:spPr>
      </p:pic>
    </p:spTree>
    <p:extLst>
      <p:ext uri="{BB962C8B-B14F-4D97-AF65-F5344CB8AC3E}">
        <p14:creationId xmlns:p14="http://schemas.microsoft.com/office/powerpoint/2010/main" val="17164388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4" name="Picture 3" descr="A graph of a piece of paper&#10;&#10;Description automatically generated">
            <a:extLst>
              <a:ext uri="{FF2B5EF4-FFF2-40B4-BE49-F238E27FC236}">
                <a16:creationId xmlns:a16="http://schemas.microsoft.com/office/drawing/2014/main" id="{C7A88F67-EC58-0FE1-EFD9-B01FBE7EFFE9}"/>
              </a:ext>
            </a:extLst>
          </p:cNvPr>
          <p:cNvPicPr>
            <a:picLocks noChangeAspect="1"/>
          </p:cNvPicPr>
          <p:nvPr/>
        </p:nvPicPr>
        <p:blipFill rotWithShape="1">
          <a:blip r:embed="rId2"/>
          <a:srcRect l="11955" t="11233" r="14801" b="9677"/>
          <a:stretch/>
        </p:blipFill>
        <p:spPr>
          <a:xfrm>
            <a:off x="2279914" y="0"/>
            <a:ext cx="7632171" cy="6867636"/>
          </a:xfrm>
          <a:prstGeom prst="rect">
            <a:avLst/>
          </a:prstGeom>
        </p:spPr>
      </p:pic>
    </p:spTree>
    <p:extLst>
      <p:ext uri="{BB962C8B-B14F-4D97-AF65-F5344CB8AC3E}">
        <p14:creationId xmlns:p14="http://schemas.microsoft.com/office/powerpoint/2010/main" val="987745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graph of a map&#10;&#10;Description automatically generated with medium confidence">
            <a:extLst>
              <a:ext uri="{FF2B5EF4-FFF2-40B4-BE49-F238E27FC236}">
                <a16:creationId xmlns:a16="http://schemas.microsoft.com/office/drawing/2014/main" id="{0B6B4DAB-CA82-D555-B1B7-050ED4951004}"/>
              </a:ext>
            </a:extLst>
          </p:cNvPr>
          <p:cNvPicPr>
            <a:picLocks noChangeAspect="1"/>
          </p:cNvPicPr>
          <p:nvPr/>
        </p:nvPicPr>
        <p:blipFill rotWithShape="1">
          <a:blip r:embed="rId3"/>
          <a:srcRect l="20782" t="10000" r="26000" b="26695"/>
          <a:stretch/>
        </p:blipFill>
        <p:spPr>
          <a:xfrm>
            <a:off x="6096000" y="198120"/>
            <a:ext cx="5585879" cy="4983480"/>
          </a:xfrm>
          <a:prstGeom prst="rect">
            <a:avLst/>
          </a:prstGeom>
        </p:spPr>
      </p:pic>
      <p:pic>
        <p:nvPicPr>
          <p:cNvPr id="6" name="Picture 5" descr="A map of the coast&#10;&#10;Description automatically generated with medium confidence">
            <a:extLst>
              <a:ext uri="{FF2B5EF4-FFF2-40B4-BE49-F238E27FC236}">
                <a16:creationId xmlns:a16="http://schemas.microsoft.com/office/drawing/2014/main" id="{384DDEFD-3974-DB70-477A-3A6AC4450DE0}"/>
              </a:ext>
            </a:extLst>
          </p:cNvPr>
          <p:cNvPicPr>
            <a:picLocks noChangeAspect="1"/>
          </p:cNvPicPr>
          <p:nvPr/>
        </p:nvPicPr>
        <p:blipFill rotWithShape="1">
          <a:blip r:embed="rId4"/>
          <a:srcRect l="20782" t="9999" r="26000" b="26697"/>
          <a:stretch/>
        </p:blipFill>
        <p:spPr>
          <a:xfrm>
            <a:off x="510121" y="198120"/>
            <a:ext cx="5585879" cy="4983480"/>
          </a:xfrm>
          <a:prstGeom prst="rect">
            <a:avLst/>
          </a:prstGeom>
        </p:spPr>
      </p:pic>
      <p:pic>
        <p:nvPicPr>
          <p:cNvPr id="8" name="Picture 7" descr="A map of the coast&#10;&#10;Description automatically generated with medium confidence">
            <a:extLst>
              <a:ext uri="{FF2B5EF4-FFF2-40B4-BE49-F238E27FC236}">
                <a16:creationId xmlns:a16="http://schemas.microsoft.com/office/drawing/2014/main" id="{F9F967F2-AFB8-0F82-FC9C-AFF93D06613D}"/>
              </a:ext>
            </a:extLst>
          </p:cNvPr>
          <p:cNvPicPr>
            <a:picLocks noChangeAspect="1"/>
          </p:cNvPicPr>
          <p:nvPr/>
        </p:nvPicPr>
        <p:blipFill rotWithShape="1">
          <a:blip r:embed="rId4"/>
          <a:srcRect l="7739" t="73304" r="4608" b="10000"/>
          <a:stretch/>
        </p:blipFill>
        <p:spPr>
          <a:xfrm>
            <a:off x="1935480" y="5181600"/>
            <a:ext cx="8321040" cy="1188720"/>
          </a:xfrm>
          <a:prstGeom prst="rect">
            <a:avLst/>
          </a:prstGeom>
        </p:spPr>
      </p:pic>
      <p:sp>
        <p:nvSpPr>
          <p:cNvPr id="9" name="TextBox 8">
            <a:extLst>
              <a:ext uri="{FF2B5EF4-FFF2-40B4-BE49-F238E27FC236}">
                <a16:creationId xmlns:a16="http://schemas.microsoft.com/office/drawing/2014/main" id="{43CC0641-15E7-BEBF-D7A7-59BDB4BE04E4}"/>
              </a:ext>
            </a:extLst>
          </p:cNvPr>
          <p:cNvSpPr txBox="1"/>
          <p:nvPr/>
        </p:nvSpPr>
        <p:spPr>
          <a:xfrm>
            <a:off x="5379720" y="6370320"/>
            <a:ext cx="3200400" cy="369332"/>
          </a:xfrm>
          <a:prstGeom prst="rect">
            <a:avLst/>
          </a:prstGeom>
          <a:noFill/>
        </p:spPr>
        <p:txBody>
          <a:bodyPr wrap="square" rtlCol="0">
            <a:spAutoFit/>
          </a:bodyPr>
          <a:lstStyle/>
          <a:p>
            <a:r>
              <a:rPr lang="en-US" dirty="0"/>
              <a:t>Kd_490 (1/m)</a:t>
            </a:r>
          </a:p>
        </p:txBody>
      </p:sp>
      <p:sp>
        <p:nvSpPr>
          <p:cNvPr id="10" name="TextBox 9">
            <a:extLst>
              <a:ext uri="{FF2B5EF4-FFF2-40B4-BE49-F238E27FC236}">
                <a16:creationId xmlns:a16="http://schemas.microsoft.com/office/drawing/2014/main" id="{3795032A-34D3-0699-BFEF-E2E81446CFC8}"/>
              </a:ext>
            </a:extLst>
          </p:cNvPr>
          <p:cNvSpPr txBox="1"/>
          <p:nvPr/>
        </p:nvSpPr>
        <p:spPr>
          <a:xfrm>
            <a:off x="2590800" y="13454"/>
            <a:ext cx="2455333" cy="369332"/>
          </a:xfrm>
          <a:prstGeom prst="rect">
            <a:avLst/>
          </a:prstGeom>
          <a:noFill/>
        </p:spPr>
        <p:txBody>
          <a:bodyPr wrap="square" rtlCol="0">
            <a:spAutoFit/>
          </a:bodyPr>
          <a:lstStyle/>
          <a:p>
            <a:r>
              <a:rPr lang="en-US" dirty="0"/>
              <a:t>HawkEye – May 7, 2023</a:t>
            </a:r>
          </a:p>
        </p:txBody>
      </p:sp>
      <p:sp>
        <p:nvSpPr>
          <p:cNvPr id="11" name="TextBox 10">
            <a:extLst>
              <a:ext uri="{FF2B5EF4-FFF2-40B4-BE49-F238E27FC236}">
                <a16:creationId xmlns:a16="http://schemas.microsoft.com/office/drawing/2014/main" id="{4C82072E-E97E-C0CC-ADF9-CF75BFEA5B86}"/>
              </a:ext>
            </a:extLst>
          </p:cNvPr>
          <p:cNvSpPr txBox="1"/>
          <p:nvPr/>
        </p:nvSpPr>
        <p:spPr>
          <a:xfrm>
            <a:off x="8111066" y="13454"/>
            <a:ext cx="2980267" cy="369332"/>
          </a:xfrm>
          <a:prstGeom prst="rect">
            <a:avLst/>
          </a:prstGeom>
          <a:noFill/>
        </p:spPr>
        <p:txBody>
          <a:bodyPr wrap="square" rtlCol="0">
            <a:spAutoFit/>
          </a:bodyPr>
          <a:lstStyle/>
          <a:p>
            <a:r>
              <a:rPr lang="en-US" dirty="0"/>
              <a:t>MODIS-Aqua – May 7, 2023</a:t>
            </a:r>
          </a:p>
        </p:txBody>
      </p:sp>
    </p:spTree>
    <p:extLst>
      <p:ext uri="{BB962C8B-B14F-4D97-AF65-F5344CB8AC3E}">
        <p14:creationId xmlns:p14="http://schemas.microsoft.com/office/powerpoint/2010/main" val="4200444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C0E3-AE93-D2D9-A91E-3AE436B13595}"/>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C137F6CB-FDBD-8066-FD55-9FE9E1BB4AC4}"/>
              </a:ext>
            </a:extLst>
          </p:cNvPr>
          <p:cNvSpPr>
            <a:spLocks noGrp="1"/>
          </p:cNvSpPr>
          <p:nvPr>
            <p:ph idx="1"/>
          </p:nvPr>
        </p:nvSpPr>
        <p:spPr>
          <a:xfrm>
            <a:off x="2231136" y="2339870"/>
            <a:ext cx="7729728" cy="3941660"/>
          </a:xfrm>
        </p:spPr>
        <p:txBody>
          <a:bodyPr>
            <a:normAutofit fontScale="25000" lnSpcReduction="20000"/>
          </a:bodyPr>
          <a:lstStyle/>
          <a:p>
            <a:r>
              <a:rPr lang="en-US" sz="1800" dirty="0" err="1">
                <a:solidFill>
                  <a:srgbClr val="000000"/>
                </a:solidFill>
                <a:effectLst/>
                <a:latin typeface="Times New Roman" panose="02020603050405020304" pitchFamily="18" charset="0"/>
                <a:ea typeface="Times New Roman" panose="02020603050405020304" pitchFamily="18" charset="0"/>
              </a:rPr>
              <a:t>Barbier</a:t>
            </a:r>
            <a:r>
              <a:rPr lang="en-US" sz="1800" dirty="0">
                <a:solidFill>
                  <a:srgbClr val="000000"/>
                </a:solidFill>
                <a:effectLst/>
                <a:latin typeface="Times New Roman" panose="02020603050405020304" pitchFamily="18" charset="0"/>
                <a:ea typeface="Times New Roman" panose="02020603050405020304" pitchFamily="18" charset="0"/>
              </a:rPr>
              <a:t>, E. B. (2014). The Protective Value Of Estuarine And Coastal Ecosystems. Handbook On The Economics Of Ecosystem Services And Biodiversity. </a:t>
            </a:r>
            <a:r>
              <a:rPr lang="en-US" sz="1800" u="sng" dirty="0">
                <a:solidFill>
                  <a:srgbClr val="000000"/>
                </a:solidFill>
                <a:effectLst/>
                <a:latin typeface="Times New Roman" panose="02020603050405020304" pitchFamily="18" charset="0"/>
                <a:ea typeface="Times New Roman" panose="02020603050405020304" pitchFamily="18" charset="0"/>
                <a:hlinkClick r:id="rId2"/>
              </a:rPr>
              <a:t>Https://Doi.Org/10.4337/9781781951514.00008</a:t>
            </a:r>
            <a:r>
              <a:rPr lang="en-US" sz="1800" dirty="0">
                <a:solidFill>
                  <a:srgbClr val="000000"/>
                </a:solidFill>
                <a:effectLst/>
                <a:latin typeface="Times New Roman" panose="02020603050405020304" pitchFamily="18" charset="0"/>
                <a:ea typeface="Times New Roman" panose="02020603050405020304" pitchFamily="18" charset="0"/>
              </a:rPr>
              <a:t> </a:t>
            </a:r>
          </a:p>
          <a:p>
            <a:r>
              <a:rPr lang="en-US" sz="1800" dirty="0" err="1">
                <a:solidFill>
                  <a:srgbClr val="000000"/>
                </a:solidFill>
                <a:effectLst/>
                <a:latin typeface="Times New Roman" panose="02020603050405020304" pitchFamily="18" charset="0"/>
                <a:ea typeface="Times New Roman" panose="02020603050405020304" pitchFamily="18" charset="0"/>
              </a:rPr>
              <a:t>Behrenfeld</a:t>
            </a:r>
            <a:r>
              <a:rPr lang="en-US" sz="1800" dirty="0">
                <a:solidFill>
                  <a:srgbClr val="000000"/>
                </a:solidFill>
                <a:effectLst/>
                <a:latin typeface="Times New Roman" panose="02020603050405020304" pitchFamily="18" charset="0"/>
                <a:ea typeface="Times New Roman" panose="02020603050405020304" pitchFamily="18" charset="0"/>
              </a:rPr>
              <a:t>, M. J., &amp; </a:t>
            </a:r>
            <a:r>
              <a:rPr lang="en-US" sz="1800" dirty="0" err="1">
                <a:solidFill>
                  <a:srgbClr val="000000"/>
                </a:solidFill>
                <a:effectLst/>
                <a:latin typeface="Times New Roman" panose="02020603050405020304" pitchFamily="18" charset="0"/>
                <a:ea typeface="Times New Roman" panose="02020603050405020304" pitchFamily="18" charset="0"/>
              </a:rPr>
              <a:t>Falkowski</a:t>
            </a:r>
            <a:r>
              <a:rPr lang="en-US" sz="1800" dirty="0">
                <a:solidFill>
                  <a:srgbClr val="000000"/>
                </a:solidFill>
                <a:effectLst/>
                <a:latin typeface="Times New Roman" panose="02020603050405020304" pitchFamily="18" charset="0"/>
                <a:ea typeface="Times New Roman" panose="02020603050405020304" pitchFamily="18" charset="0"/>
              </a:rPr>
              <a:t>, P. G. (1997). Photosynthetic Rates Derived From Satellite-Based Chlorophyll Concentration. Limnology And Oceanography, 42(1), 1–20. Https://</a:t>
            </a:r>
            <a:r>
              <a:rPr lang="en-US" sz="1800" dirty="0" err="1">
                <a:solidFill>
                  <a:srgbClr val="000000"/>
                </a:solidFill>
                <a:effectLst/>
                <a:latin typeface="Times New Roman" panose="02020603050405020304" pitchFamily="18" charset="0"/>
                <a:ea typeface="Times New Roman" panose="02020603050405020304" pitchFamily="18" charset="0"/>
              </a:rPr>
              <a:t>Doi.Org</a:t>
            </a:r>
            <a:r>
              <a:rPr lang="en-US" sz="1800" dirty="0">
                <a:solidFill>
                  <a:srgbClr val="000000"/>
                </a:solidFill>
                <a:effectLst/>
                <a:latin typeface="Times New Roman" panose="02020603050405020304" pitchFamily="18" charset="0"/>
                <a:ea typeface="Times New Roman" panose="02020603050405020304" pitchFamily="18" charset="0"/>
              </a:rPr>
              <a:t>/10.4319/Lo.1997.42.1.0001 </a:t>
            </a:r>
          </a:p>
          <a:p>
            <a:r>
              <a:rPr lang="en-US" sz="1800" dirty="0">
                <a:solidFill>
                  <a:srgbClr val="000000"/>
                </a:solidFill>
                <a:effectLst/>
                <a:latin typeface="Times New Roman" panose="02020603050405020304" pitchFamily="18" charset="0"/>
                <a:ea typeface="Times New Roman" panose="02020603050405020304" pitchFamily="18" charset="0"/>
              </a:rPr>
              <a:t>Belkin, I. M. (2021). Remote Sensing Of Ocean Fronts In Marine Ecology And Fisheries. Remote Sensing, 13(5), 883. Https://</a:t>
            </a:r>
            <a:r>
              <a:rPr lang="en-US" sz="1800" dirty="0" err="1">
                <a:solidFill>
                  <a:srgbClr val="000000"/>
                </a:solidFill>
                <a:effectLst/>
                <a:latin typeface="Times New Roman" panose="02020603050405020304" pitchFamily="18" charset="0"/>
                <a:ea typeface="Times New Roman" panose="02020603050405020304" pitchFamily="18" charset="0"/>
              </a:rPr>
              <a:t>Doi.Org</a:t>
            </a:r>
            <a:r>
              <a:rPr lang="en-US" sz="1800" dirty="0">
                <a:solidFill>
                  <a:srgbClr val="000000"/>
                </a:solidFill>
                <a:effectLst/>
                <a:latin typeface="Times New Roman" panose="02020603050405020304" pitchFamily="18" charset="0"/>
                <a:ea typeface="Times New Roman" panose="02020603050405020304" pitchFamily="18" charset="0"/>
              </a:rPr>
              <a:t>/10.3390/Rs13050883 </a:t>
            </a:r>
          </a:p>
          <a:p>
            <a:r>
              <a:rPr lang="en-US" sz="1800" dirty="0" err="1">
                <a:solidFill>
                  <a:srgbClr val="000000"/>
                </a:solidFill>
                <a:effectLst/>
                <a:latin typeface="Times New Roman" panose="02020603050405020304" pitchFamily="18" charset="0"/>
                <a:ea typeface="Times New Roman" panose="02020603050405020304" pitchFamily="18" charset="0"/>
              </a:rPr>
              <a:t>Carr</a:t>
            </a:r>
            <a:r>
              <a:rPr lang="en-US" sz="1800" dirty="0">
                <a:solidFill>
                  <a:srgbClr val="000000"/>
                </a:solidFill>
                <a:effectLst/>
                <a:latin typeface="Times New Roman" panose="02020603050405020304" pitchFamily="18" charset="0"/>
                <a:ea typeface="Times New Roman" panose="02020603050405020304" pitchFamily="18" charset="0"/>
              </a:rPr>
              <a:t>, M.-E., Friedrichs, M. A. M., </a:t>
            </a:r>
            <a:r>
              <a:rPr lang="en-US" sz="1800" dirty="0" err="1">
                <a:solidFill>
                  <a:srgbClr val="000000"/>
                </a:solidFill>
                <a:effectLst/>
                <a:latin typeface="Times New Roman" panose="02020603050405020304" pitchFamily="18" charset="0"/>
                <a:ea typeface="Times New Roman" panose="02020603050405020304" pitchFamily="18" charset="0"/>
              </a:rPr>
              <a:t>Schmeltz</a:t>
            </a:r>
            <a:r>
              <a:rPr lang="en-US" sz="1800" dirty="0">
                <a:solidFill>
                  <a:srgbClr val="000000"/>
                </a:solidFill>
                <a:effectLst/>
                <a:latin typeface="Times New Roman" panose="02020603050405020304" pitchFamily="18" charset="0"/>
                <a:ea typeface="Times New Roman" panose="02020603050405020304" pitchFamily="18" charset="0"/>
              </a:rPr>
              <a:t>, M., Noguchi </a:t>
            </a:r>
            <a:r>
              <a:rPr lang="en-US" sz="1800" dirty="0" err="1">
                <a:solidFill>
                  <a:srgbClr val="000000"/>
                </a:solidFill>
                <a:effectLst/>
                <a:latin typeface="Times New Roman" panose="02020603050405020304" pitchFamily="18" charset="0"/>
                <a:ea typeface="Times New Roman" panose="02020603050405020304" pitchFamily="18" charset="0"/>
              </a:rPr>
              <a:t>Aita</a:t>
            </a:r>
            <a:r>
              <a:rPr lang="en-US" sz="1800" dirty="0">
                <a:solidFill>
                  <a:srgbClr val="000000"/>
                </a:solidFill>
                <a:effectLst/>
                <a:latin typeface="Times New Roman" panose="02020603050405020304" pitchFamily="18" charset="0"/>
                <a:ea typeface="Times New Roman" panose="02020603050405020304" pitchFamily="18" charset="0"/>
              </a:rPr>
              <a:t>, M., Antoine, D., Arrigo, K. R., Asanuma, I., </a:t>
            </a:r>
            <a:r>
              <a:rPr lang="en-US" sz="1800" dirty="0" err="1">
                <a:solidFill>
                  <a:srgbClr val="000000"/>
                </a:solidFill>
                <a:effectLst/>
                <a:latin typeface="Times New Roman" panose="02020603050405020304" pitchFamily="18" charset="0"/>
                <a:ea typeface="Times New Roman" panose="02020603050405020304" pitchFamily="18" charset="0"/>
              </a:rPr>
              <a:t>Aumont</a:t>
            </a:r>
            <a:r>
              <a:rPr lang="en-US" sz="1800" dirty="0">
                <a:solidFill>
                  <a:srgbClr val="000000"/>
                </a:solidFill>
                <a:effectLst/>
                <a:latin typeface="Times New Roman" panose="02020603050405020304" pitchFamily="18" charset="0"/>
                <a:ea typeface="Times New Roman" panose="02020603050405020304" pitchFamily="18" charset="0"/>
              </a:rPr>
              <a:t>, O., Barber, R., </a:t>
            </a:r>
            <a:r>
              <a:rPr lang="en-US" sz="1800" dirty="0" err="1">
                <a:solidFill>
                  <a:srgbClr val="000000"/>
                </a:solidFill>
                <a:effectLst/>
                <a:latin typeface="Times New Roman" panose="02020603050405020304" pitchFamily="18" charset="0"/>
                <a:ea typeface="Times New Roman" panose="02020603050405020304" pitchFamily="18" charset="0"/>
              </a:rPr>
              <a:t>Behrenfeld</a:t>
            </a:r>
            <a:r>
              <a:rPr lang="en-US" sz="1800" dirty="0">
                <a:solidFill>
                  <a:srgbClr val="000000"/>
                </a:solidFill>
                <a:effectLst/>
                <a:latin typeface="Times New Roman" panose="02020603050405020304" pitchFamily="18" charset="0"/>
                <a:ea typeface="Times New Roman" panose="02020603050405020304" pitchFamily="18" charset="0"/>
              </a:rPr>
              <a:t>, M., </a:t>
            </a:r>
            <a:r>
              <a:rPr lang="en-US" sz="1800" dirty="0" err="1">
                <a:solidFill>
                  <a:srgbClr val="000000"/>
                </a:solidFill>
                <a:effectLst/>
                <a:latin typeface="Times New Roman" panose="02020603050405020304" pitchFamily="18" charset="0"/>
                <a:ea typeface="Times New Roman" panose="02020603050405020304" pitchFamily="18" charset="0"/>
              </a:rPr>
              <a:t>Bidigare</a:t>
            </a:r>
            <a:r>
              <a:rPr lang="en-US" sz="1800" dirty="0">
                <a:solidFill>
                  <a:srgbClr val="000000"/>
                </a:solidFill>
                <a:effectLst/>
                <a:latin typeface="Times New Roman" panose="02020603050405020304" pitchFamily="18" charset="0"/>
                <a:ea typeface="Times New Roman" panose="02020603050405020304" pitchFamily="18" charset="0"/>
              </a:rPr>
              <a:t>, R., </a:t>
            </a:r>
            <a:r>
              <a:rPr lang="en-US" sz="1800" dirty="0" err="1">
                <a:solidFill>
                  <a:srgbClr val="000000"/>
                </a:solidFill>
                <a:effectLst/>
                <a:latin typeface="Times New Roman" panose="02020603050405020304" pitchFamily="18" charset="0"/>
                <a:ea typeface="Times New Roman" panose="02020603050405020304" pitchFamily="18" charset="0"/>
              </a:rPr>
              <a:t>Buitenhuis</a:t>
            </a:r>
            <a:r>
              <a:rPr lang="en-US" sz="1800" dirty="0">
                <a:solidFill>
                  <a:srgbClr val="000000"/>
                </a:solidFill>
                <a:effectLst/>
                <a:latin typeface="Times New Roman" panose="02020603050405020304" pitchFamily="18" charset="0"/>
                <a:ea typeface="Times New Roman" panose="02020603050405020304" pitchFamily="18" charset="0"/>
              </a:rPr>
              <a:t>, E. T., Campbell, J., </a:t>
            </a:r>
            <a:r>
              <a:rPr lang="en-US" sz="1800" dirty="0" err="1">
                <a:solidFill>
                  <a:srgbClr val="000000"/>
                </a:solidFill>
                <a:effectLst/>
                <a:latin typeface="Times New Roman" panose="02020603050405020304" pitchFamily="18" charset="0"/>
                <a:ea typeface="Times New Roman" panose="02020603050405020304" pitchFamily="18" charset="0"/>
              </a:rPr>
              <a:t>Ciotti</a:t>
            </a:r>
            <a:r>
              <a:rPr lang="en-US" sz="1800" dirty="0">
                <a:solidFill>
                  <a:srgbClr val="000000"/>
                </a:solidFill>
                <a:effectLst/>
                <a:latin typeface="Times New Roman" panose="02020603050405020304" pitchFamily="18" charset="0"/>
                <a:ea typeface="Times New Roman" panose="02020603050405020304" pitchFamily="18" charset="0"/>
              </a:rPr>
              <a:t>, A., </a:t>
            </a:r>
            <a:r>
              <a:rPr lang="en-US" sz="1800" dirty="0" err="1">
                <a:solidFill>
                  <a:srgbClr val="000000"/>
                </a:solidFill>
                <a:effectLst/>
                <a:latin typeface="Times New Roman" panose="02020603050405020304" pitchFamily="18" charset="0"/>
                <a:ea typeface="Times New Roman" panose="02020603050405020304" pitchFamily="18" charset="0"/>
              </a:rPr>
              <a:t>Dierssen</a:t>
            </a:r>
            <a:r>
              <a:rPr lang="en-US" sz="1800" dirty="0">
                <a:solidFill>
                  <a:srgbClr val="000000"/>
                </a:solidFill>
                <a:effectLst/>
                <a:latin typeface="Times New Roman" panose="02020603050405020304" pitchFamily="18" charset="0"/>
                <a:ea typeface="Times New Roman" panose="02020603050405020304" pitchFamily="18" charset="0"/>
              </a:rPr>
              <a:t>, H., Dowell, M., Dunne, J., Esaias, W., </a:t>
            </a:r>
            <a:r>
              <a:rPr lang="en-US" sz="1800" dirty="0" err="1">
                <a:solidFill>
                  <a:srgbClr val="000000"/>
                </a:solidFill>
                <a:effectLst/>
                <a:latin typeface="Times New Roman" panose="02020603050405020304" pitchFamily="18" charset="0"/>
                <a:ea typeface="Times New Roman" panose="02020603050405020304" pitchFamily="18" charset="0"/>
              </a:rPr>
              <a:t>Gentili</a:t>
            </a:r>
            <a:r>
              <a:rPr lang="en-US" sz="1800" dirty="0">
                <a:solidFill>
                  <a:srgbClr val="000000"/>
                </a:solidFill>
                <a:effectLst/>
                <a:latin typeface="Times New Roman" panose="02020603050405020304" pitchFamily="18" charset="0"/>
                <a:ea typeface="Times New Roman" panose="02020603050405020304" pitchFamily="18" charset="0"/>
              </a:rPr>
              <a:t>, B., … Yamanaka, Y. (2006). A Comparison Of Global Estimates Of Marine Primary Production From Ocean Color. Deep Sea Research Part </a:t>
            </a:r>
            <a:r>
              <a:rPr lang="en-US" sz="1800" dirty="0" err="1">
                <a:solidFill>
                  <a:srgbClr val="000000"/>
                </a:solidFill>
                <a:effectLst/>
                <a:latin typeface="Times New Roman" panose="02020603050405020304" pitchFamily="18" charset="0"/>
                <a:ea typeface="Times New Roman" panose="02020603050405020304" pitchFamily="18" charset="0"/>
              </a:rPr>
              <a:t>Ii</a:t>
            </a:r>
            <a:r>
              <a:rPr lang="en-US" sz="1800" dirty="0">
                <a:solidFill>
                  <a:srgbClr val="000000"/>
                </a:solidFill>
                <a:effectLst/>
                <a:latin typeface="Times New Roman" panose="02020603050405020304" pitchFamily="18" charset="0"/>
                <a:ea typeface="Times New Roman" panose="02020603050405020304" pitchFamily="18" charset="0"/>
              </a:rPr>
              <a:t>: Topical Studies In Oceanography, 53(5–7), 741–770. </a:t>
            </a:r>
            <a:r>
              <a:rPr lang="en-US" sz="1800" u="sng" dirty="0">
                <a:solidFill>
                  <a:srgbClr val="000000"/>
                </a:solidFill>
                <a:effectLst/>
                <a:latin typeface="Times New Roman" panose="02020603050405020304" pitchFamily="18" charset="0"/>
                <a:ea typeface="Times New Roman" panose="02020603050405020304" pitchFamily="18" charset="0"/>
                <a:hlinkClick r:id="rId3"/>
              </a:rPr>
              <a:t>Https://Doi.Org/10.1016/J.Dsr2.2006.01.028</a:t>
            </a:r>
            <a:r>
              <a:rPr lang="en-US" sz="1800" dirty="0">
                <a:solidFill>
                  <a:srgbClr val="000000"/>
                </a:solidFill>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r>
              <a:rPr lang="en-US" sz="1800" dirty="0" err="1">
                <a:solidFill>
                  <a:srgbClr val="000000"/>
                </a:solidFill>
                <a:effectLst/>
                <a:latin typeface="Times New Roman" panose="02020603050405020304" pitchFamily="18" charset="0"/>
                <a:ea typeface="Times New Roman" panose="02020603050405020304" pitchFamily="18" charset="0"/>
              </a:rPr>
              <a:t>Dierssen</a:t>
            </a:r>
            <a:r>
              <a:rPr lang="en-US" sz="1800" dirty="0">
                <a:solidFill>
                  <a:srgbClr val="000000"/>
                </a:solidFill>
                <a:effectLst/>
                <a:latin typeface="Times New Roman" panose="02020603050405020304" pitchFamily="18" charset="0"/>
                <a:ea typeface="Times New Roman" panose="02020603050405020304" pitchFamily="18" charset="0"/>
              </a:rPr>
              <a:t>, H. M., &amp; Randolph, K. (2012). Remote Sensing Of Ocean Color. Encyclopedia Of Sustainability Science And Technology, 8952–8975. Https://</a:t>
            </a:r>
            <a:r>
              <a:rPr lang="en-US" sz="1800" dirty="0" err="1">
                <a:solidFill>
                  <a:srgbClr val="000000"/>
                </a:solidFill>
                <a:effectLst/>
                <a:latin typeface="Times New Roman" panose="02020603050405020304" pitchFamily="18" charset="0"/>
                <a:ea typeface="Times New Roman" panose="02020603050405020304" pitchFamily="18" charset="0"/>
              </a:rPr>
              <a:t>Doi.Org</a:t>
            </a:r>
            <a:r>
              <a:rPr lang="en-US" sz="1800" dirty="0">
                <a:solidFill>
                  <a:srgbClr val="000000"/>
                </a:solidFill>
                <a:effectLst/>
                <a:latin typeface="Times New Roman" panose="02020603050405020304" pitchFamily="18" charset="0"/>
                <a:ea typeface="Times New Roman" panose="02020603050405020304" pitchFamily="18" charset="0"/>
              </a:rPr>
              <a:t>/10.1007/Springerreference_310809 </a:t>
            </a:r>
          </a:p>
          <a:p>
            <a:r>
              <a:rPr lang="en-US" sz="1800" dirty="0">
                <a:solidFill>
                  <a:srgbClr val="000000"/>
                </a:solidFill>
                <a:effectLst/>
                <a:latin typeface="Times New Roman" panose="02020603050405020304" pitchFamily="18" charset="0"/>
                <a:ea typeface="Times New Roman" panose="02020603050405020304" pitchFamily="18" charset="0"/>
              </a:rPr>
              <a:t>Field, C. B., </a:t>
            </a:r>
            <a:r>
              <a:rPr lang="en-US" sz="1800" dirty="0" err="1">
                <a:solidFill>
                  <a:srgbClr val="000000"/>
                </a:solidFill>
                <a:effectLst/>
                <a:latin typeface="Times New Roman" panose="02020603050405020304" pitchFamily="18" charset="0"/>
                <a:ea typeface="Times New Roman" panose="02020603050405020304" pitchFamily="18" charset="0"/>
              </a:rPr>
              <a:t>Behrenfeld</a:t>
            </a:r>
            <a:r>
              <a:rPr lang="en-US" sz="1800" dirty="0">
                <a:solidFill>
                  <a:srgbClr val="000000"/>
                </a:solidFill>
                <a:effectLst/>
                <a:latin typeface="Times New Roman" panose="02020603050405020304" pitchFamily="18" charset="0"/>
                <a:ea typeface="Times New Roman" panose="02020603050405020304" pitchFamily="18" charset="0"/>
              </a:rPr>
              <a:t>, M. J., Randerson, J. T., &amp; </a:t>
            </a:r>
            <a:r>
              <a:rPr lang="en-US" sz="1800" dirty="0" err="1">
                <a:solidFill>
                  <a:srgbClr val="000000"/>
                </a:solidFill>
                <a:effectLst/>
                <a:latin typeface="Times New Roman" panose="02020603050405020304" pitchFamily="18" charset="0"/>
                <a:ea typeface="Times New Roman" panose="02020603050405020304" pitchFamily="18" charset="0"/>
              </a:rPr>
              <a:t>Falkowski</a:t>
            </a:r>
            <a:r>
              <a:rPr lang="en-US" sz="1800" dirty="0">
                <a:solidFill>
                  <a:srgbClr val="000000"/>
                </a:solidFill>
                <a:effectLst/>
                <a:latin typeface="Times New Roman" panose="02020603050405020304" pitchFamily="18" charset="0"/>
                <a:ea typeface="Times New Roman" panose="02020603050405020304" pitchFamily="18" charset="0"/>
              </a:rPr>
              <a:t>, P. (1998). Primary Production Of The Biosphere: Integrating Terrestrial And Oceanic Components. Science, 281(5374), 237–240. Https://</a:t>
            </a:r>
            <a:r>
              <a:rPr lang="en-US" sz="1800" dirty="0" err="1">
                <a:solidFill>
                  <a:srgbClr val="000000"/>
                </a:solidFill>
                <a:effectLst/>
                <a:latin typeface="Times New Roman" panose="02020603050405020304" pitchFamily="18" charset="0"/>
                <a:ea typeface="Times New Roman" panose="02020603050405020304" pitchFamily="18" charset="0"/>
              </a:rPr>
              <a:t>Doi.Org</a:t>
            </a:r>
            <a:r>
              <a:rPr lang="en-US" sz="1800" dirty="0">
                <a:solidFill>
                  <a:srgbClr val="000000"/>
                </a:solidFill>
                <a:effectLst/>
                <a:latin typeface="Times New Roman" panose="02020603050405020304" pitchFamily="18" charset="0"/>
                <a:ea typeface="Times New Roman" panose="02020603050405020304" pitchFamily="18" charset="0"/>
              </a:rPr>
              <a:t>/10.1126/Science.281.5374.237 </a:t>
            </a:r>
            <a:endParaRPr lang="en-US" dirty="0">
              <a:latin typeface="Times New Roman" panose="02020603050405020304" pitchFamily="18" charset="0"/>
              <a:ea typeface="Times New Roman" panose="02020603050405020304" pitchFamily="18" charset="0"/>
            </a:endParaRPr>
          </a:p>
          <a:p>
            <a:r>
              <a:rPr lang="en-US" sz="1800" dirty="0" err="1">
                <a:solidFill>
                  <a:srgbClr val="000000"/>
                </a:solidFill>
                <a:effectLst/>
                <a:latin typeface="Times New Roman" panose="02020603050405020304" pitchFamily="18" charset="0"/>
                <a:ea typeface="Times New Roman" panose="02020603050405020304" pitchFamily="18" charset="0"/>
              </a:rPr>
              <a:t>Häder</a:t>
            </a:r>
            <a:r>
              <a:rPr lang="en-US" sz="1800" dirty="0">
                <a:solidFill>
                  <a:srgbClr val="000000"/>
                </a:solidFill>
                <a:effectLst/>
                <a:latin typeface="Times New Roman" panose="02020603050405020304" pitchFamily="18" charset="0"/>
                <a:ea typeface="Times New Roman" panose="02020603050405020304" pitchFamily="18" charset="0"/>
              </a:rPr>
              <a:t>, D.-P., &amp; Gao, K. (2015). Interactions Of Anthropogenic Stress Factors On Marine Phytoplankton. Frontiers In Environmental Science, 3. Https://</a:t>
            </a:r>
            <a:r>
              <a:rPr lang="en-US" sz="1800" dirty="0" err="1">
                <a:solidFill>
                  <a:srgbClr val="000000"/>
                </a:solidFill>
                <a:effectLst/>
                <a:latin typeface="Times New Roman" panose="02020603050405020304" pitchFamily="18" charset="0"/>
                <a:ea typeface="Times New Roman" panose="02020603050405020304" pitchFamily="18" charset="0"/>
              </a:rPr>
              <a:t>Doi.Org</a:t>
            </a:r>
            <a:r>
              <a:rPr lang="en-US" sz="1800" dirty="0">
                <a:solidFill>
                  <a:srgbClr val="000000"/>
                </a:solidFill>
                <a:effectLst/>
                <a:latin typeface="Times New Roman" panose="02020603050405020304" pitchFamily="18" charset="0"/>
                <a:ea typeface="Times New Roman" panose="02020603050405020304" pitchFamily="18" charset="0"/>
              </a:rPr>
              <a:t>/10.3389/Fenvs.2015.00014 </a:t>
            </a:r>
          </a:p>
          <a:p>
            <a:r>
              <a:rPr lang="en-US" sz="1800" dirty="0" err="1">
                <a:solidFill>
                  <a:srgbClr val="000000"/>
                </a:solidFill>
                <a:effectLst/>
                <a:latin typeface="Times New Roman" panose="02020603050405020304" pitchFamily="18" charset="0"/>
                <a:ea typeface="Times New Roman" panose="02020603050405020304" pitchFamily="18" charset="0"/>
              </a:rPr>
              <a:t>Hoegh</a:t>
            </a:r>
            <a:r>
              <a:rPr lang="en-US" sz="1800" dirty="0">
                <a:solidFill>
                  <a:srgbClr val="000000"/>
                </a:solidFill>
                <a:effectLst/>
                <a:latin typeface="Times New Roman" panose="02020603050405020304" pitchFamily="18" charset="0"/>
                <a:ea typeface="Times New Roman" panose="02020603050405020304" pitchFamily="18" charset="0"/>
              </a:rPr>
              <a:t>-Guldberg, O. Et Al. 2015. Reviving The Ocean Economy: The Case For Action - 2015. </a:t>
            </a:r>
            <a:r>
              <a:rPr lang="en-US" sz="1800" dirty="0" err="1">
                <a:solidFill>
                  <a:srgbClr val="000000"/>
                </a:solidFill>
                <a:effectLst/>
                <a:latin typeface="Times New Roman" panose="02020603050405020304" pitchFamily="18" charset="0"/>
                <a:ea typeface="Times New Roman" panose="02020603050405020304" pitchFamily="18" charset="0"/>
              </a:rPr>
              <a:t>Wwf</a:t>
            </a:r>
            <a:r>
              <a:rPr lang="en-US" sz="1800" dirty="0">
                <a:solidFill>
                  <a:srgbClr val="000000"/>
                </a:solidFill>
                <a:effectLst/>
                <a:latin typeface="Times New Roman" panose="02020603050405020304" pitchFamily="18" charset="0"/>
                <a:ea typeface="Times New Roman" panose="02020603050405020304" pitchFamily="18" charset="0"/>
              </a:rPr>
              <a:t> International, Gland, Switzerland., Geneva, 60 Pp.</a:t>
            </a:r>
          </a:p>
          <a:p>
            <a:r>
              <a:rPr lang="en-US" sz="1800" dirty="0">
                <a:solidFill>
                  <a:srgbClr val="000000"/>
                </a:solidFill>
                <a:effectLst/>
                <a:latin typeface="Times New Roman" panose="02020603050405020304" pitchFamily="18" charset="0"/>
                <a:ea typeface="Times New Roman" panose="02020603050405020304" pitchFamily="18" charset="0"/>
              </a:rPr>
              <a:t>Holmes, A., Feldman, G., Morrison, J., </a:t>
            </a:r>
            <a:r>
              <a:rPr lang="en-US" sz="1800" dirty="0" err="1">
                <a:solidFill>
                  <a:srgbClr val="000000"/>
                </a:solidFill>
                <a:effectLst/>
                <a:latin typeface="Times New Roman" panose="02020603050405020304" pitchFamily="18" charset="0"/>
                <a:ea typeface="Times New Roman" panose="02020603050405020304" pitchFamily="18" charset="0"/>
              </a:rPr>
              <a:t>Patt</a:t>
            </a:r>
            <a:r>
              <a:rPr lang="en-US" sz="1800" dirty="0">
                <a:solidFill>
                  <a:srgbClr val="000000"/>
                </a:solidFill>
                <a:effectLst/>
                <a:latin typeface="Times New Roman" panose="02020603050405020304" pitchFamily="18" charset="0"/>
                <a:ea typeface="Times New Roman" panose="02020603050405020304" pitchFamily="18" charset="0"/>
              </a:rPr>
              <a:t>, F., &amp; Lee, S. (2018). Hawkeye Ocean Color Instrument: Performance Summary. </a:t>
            </a:r>
            <a:r>
              <a:rPr lang="en-US" sz="1800" dirty="0" err="1">
                <a:solidFill>
                  <a:srgbClr val="000000"/>
                </a:solidFill>
                <a:effectLst/>
                <a:latin typeface="Times New Roman" panose="02020603050405020304" pitchFamily="18" charset="0"/>
                <a:ea typeface="Times New Roman" panose="02020603050405020304" pitchFamily="18" charset="0"/>
              </a:rPr>
              <a:t>Cubesats</a:t>
            </a:r>
            <a:r>
              <a:rPr lang="en-US" sz="1800" dirty="0">
                <a:solidFill>
                  <a:srgbClr val="000000"/>
                </a:solidFill>
                <a:effectLst/>
                <a:latin typeface="Times New Roman" panose="02020603050405020304" pitchFamily="18" charset="0"/>
                <a:ea typeface="Times New Roman" panose="02020603050405020304" pitchFamily="18" charset="0"/>
              </a:rPr>
              <a:t> And Nanosats For Remote Sensing </a:t>
            </a:r>
            <a:r>
              <a:rPr lang="en-US" sz="1800" dirty="0" err="1">
                <a:solidFill>
                  <a:srgbClr val="000000"/>
                </a:solidFill>
                <a:effectLst/>
                <a:latin typeface="Times New Roman" panose="02020603050405020304" pitchFamily="18" charset="0"/>
                <a:ea typeface="Times New Roman" panose="02020603050405020304" pitchFamily="18" charset="0"/>
              </a:rPr>
              <a:t>Ii</a:t>
            </a:r>
            <a:r>
              <a:rPr lang="en-US" sz="1800" dirty="0">
                <a:solidFill>
                  <a:srgbClr val="000000"/>
                </a:solidFill>
                <a:effectLst/>
                <a:latin typeface="Times New Roman" panose="02020603050405020304" pitchFamily="18" charset="0"/>
                <a:ea typeface="Times New Roman" panose="02020603050405020304" pitchFamily="18" charset="0"/>
              </a:rPr>
              <a:t>. Https://</a:t>
            </a:r>
            <a:r>
              <a:rPr lang="en-US" sz="1800" dirty="0" err="1">
                <a:solidFill>
                  <a:srgbClr val="000000"/>
                </a:solidFill>
                <a:effectLst/>
                <a:latin typeface="Times New Roman" panose="02020603050405020304" pitchFamily="18" charset="0"/>
                <a:ea typeface="Times New Roman" panose="02020603050405020304" pitchFamily="18" charset="0"/>
              </a:rPr>
              <a:t>Doi.Org</a:t>
            </a:r>
            <a:r>
              <a:rPr lang="en-US" sz="1800" dirty="0">
                <a:solidFill>
                  <a:srgbClr val="000000"/>
                </a:solidFill>
                <a:effectLst/>
                <a:latin typeface="Times New Roman" panose="02020603050405020304" pitchFamily="18" charset="0"/>
                <a:ea typeface="Times New Roman" panose="02020603050405020304" pitchFamily="18" charset="0"/>
              </a:rPr>
              <a:t>/10.1117/12.2320654 </a:t>
            </a:r>
          </a:p>
          <a:p>
            <a:r>
              <a:rPr lang="en-US" sz="1800" dirty="0" err="1">
                <a:solidFill>
                  <a:srgbClr val="000000"/>
                </a:solidFill>
                <a:effectLst/>
                <a:latin typeface="Times New Roman" panose="02020603050405020304" pitchFamily="18" charset="0"/>
                <a:ea typeface="Times New Roman" panose="02020603050405020304" pitchFamily="18" charset="0"/>
              </a:rPr>
              <a:t>Ioccg</a:t>
            </a:r>
            <a:r>
              <a:rPr lang="en-US" sz="1800" dirty="0">
                <a:solidFill>
                  <a:srgbClr val="000000"/>
                </a:solidFill>
                <a:effectLst/>
                <a:latin typeface="Times New Roman" panose="02020603050405020304" pitchFamily="18" charset="0"/>
                <a:ea typeface="Times New Roman" panose="02020603050405020304" pitchFamily="18" charset="0"/>
              </a:rPr>
              <a:t> (2000) Remote Sensing Of Ocean </a:t>
            </a:r>
            <a:r>
              <a:rPr lang="en-US" sz="1800" dirty="0" err="1">
                <a:solidFill>
                  <a:srgbClr val="000000"/>
                </a:solidFill>
                <a:effectLst/>
                <a:latin typeface="Times New Roman" panose="02020603050405020304" pitchFamily="18" charset="0"/>
                <a:ea typeface="Times New Roman" panose="02020603050405020304" pitchFamily="18" charset="0"/>
              </a:rPr>
              <a:t>Colour</a:t>
            </a:r>
            <a:r>
              <a:rPr lang="en-US" sz="1800" dirty="0">
                <a:solidFill>
                  <a:srgbClr val="000000"/>
                </a:solidFill>
                <a:effectLst/>
                <a:latin typeface="Times New Roman" panose="02020603050405020304" pitchFamily="18" charset="0"/>
                <a:ea typeface="Times New Roman" panose="02020603050405020304" pitchFamily="18" charset="0"/>
              </a:rPr>
              <a:t> In Coastal, And Other Optically-</a:t>
            </a:r>
            <a:r>
              <a:rPr lang="en-US" sz="1800" dirty="0" err="1">
                <a:solidFill>
                  <a:srgbClr val="000000"/>
                </a:solidFill>
                <a:effectLst/>
                <a:latin typeface="Times New Roman" panose="02020603050405020304" pitchFamily="18" charset="0"/>
                <a:ea typeface="Times New Roman" panose="02020603050405020304" pitchFamily="18" charset="0"/>
              </a:rPr>
              <a:t>Complex,Waters</a:t>
            </a:r>
            <a:r>
              <a:rPr lang="en-US" sz="1800" dirty="0">
                <a:solidFill>
                  <a:srgbClr val="000000"/>
                </a:solidFill>
                <a:effectLst/>
                <a:latin typeface="Times New Roman" panose="02020603050405020304" pitchFamily="18" charset="0"/>
                <a:ea typeface="Times New Roman" panose="02020603050405020304" pitchFamily="18" charset="0"/>
              </a:rPr>
              <a:t>, (Ed. S. </a:t>
            </a:r>
            <a:r>
              <a:rPr lang="en-US" sz="1800" dirty="0" err="1">
                <a:solidFill>
                  <a:srgbClr val="000000"/>
                </a:solidFill>
                <a:effectLst/>
                <a:latin typeface="Times New Roman" panose="02020603050405020304" pitchFamily="18" charset="0"/>
                <a:ea typeface="Times New Roman" panose="02020603050405020304" pitchFamily="18" charset="0"/>
              </a:rPr>
              <a:t>Sathyendranath</a:t>
            </a:r>
            <a:r>
              <a:rPr lang="en-US" sz="1800" dirty="0">
                <a:solidFill>
                  <a:srgbClr val="000000"/>
                </a:solidFill>
                <a:effectLst/>
                <a:latin typeface="Times New Roman" panose="02020603050405020304" pitchFamily="18" charset="0"/>
                <a:ea typeface="Times New Roman" panose="02020603050405020304" pitchFamily="18" charset="0"/>
              </a:rPr>
              <a:t>). Dartmouth, Ns, Canada, International Ocean-</a:t>
            </a:r>
            <a:r>
              <a:rPr lang="en-US" sz="1800" dirty="0" err="1">
                <a:solidFill>
                  <a:srgbClr val="000000"/>
                </a:solidFill>
                <a:effectLst/>
                <a:latin typeface="Times New Roman" panose="02020603050405020304" pitchFamily="18" charset="0"/>
                <a:ea typeface="Times New Roman" panose="02020603050405020304" pitchFamily="18" charset="0"/>
              </a:rPr>
              <a:t>Colour</a:t>
            </a:r>
            <a:r>
              <a:rPr lang="en-US" sz="1800" dirty="0">
                <a:solidFill>
                  <a:srgbClr val="000000"/>
                </a:solidFill>
                <a:effectLst/>
                <a:latin typeface="Times New Roman" panose="02020603050405020304" pitchFamily="18" charset="0"/>
                <a:ea typeface="Times New Roman" panose="02020603050405020304" pitchFamily="18" charset="0"/>
              </a:rPr>
              <a:t> Coordinating Group (</a:t>
            </a:r>
            <a:r>
              <a:rPr lang="en-US" sz="1800" dirty="0" err="1">
                <a:solidFill>
                  <a:srgbClr val="000000"/>
                </a:solidFill>
                <a:effectLst/>
                <a:latin typeface="Times New Roman" panose="02020603050405020304" pitchFamily="18" charset="0"/>
                <a:ea typeface="Times New Roman" panose="02020603050405020304" pitchFamily="18" charset="0"/>
              </a:rPr>
              <a:t>Ioccg</a:t>
            </a:r>
            <a:r>
              <a:rPr lang="en-US" sz="1800" dirty="0">
                <a:solidFill>
                  <a:srgbClr val="000000"/>
                </a:solidFill>
                <a:effectLst/>
                <a:latin typeface="Times New Roman" panose="02020603050405020304" pitchFamily="18" charset="0"/>
                <a:ea typeface="Times New Roman" panose="02020603050405020304" pitchFamily="18" charset="0"/>
              </a:rPr>
              <a:t>), 140pp. (Reports Of The International Ocean-</a:t>
            </a:r>
            <a:r>
              <a:rPr lang="en-US" sz="1800" dirty="0" err="1">
                <a:solidFill>
                  <a:srgbClr val="000000"/>
                </a:solidFill>
                <a:effectLst/>
                <a:latin typeface="Times New Roman" panose="02020603050405020304" pitchFamily="18" charset="0"/>
                <a:ea typeface="Times New Roman" panose="02020603050405020304" pitchFamily="18" charset="0"/>
              </a:rPr>
              <a:t>Colour</a:t>
            </a:r>
            <a:r>
              <a:rPr lang="en-US" sz="1800" dirty="0">
                <a:solidFill>
                  <a:srgbClr val="000000"/>
                </a:solidFill>
                <a:effectLst/>
                <a:latin typeface="Times New Roman" panose="02020603050405020304" pitchFamily="18" charset="0"/>
                <a:ea typeface="Times New Roman" panose="02020603050405020304" pitchFamily="18" charset="0"/>
              </a:rPr>
              <a:t> Coordinating Group, No. 3) Doi: </a:t>
            </a:r>
            <a:r>
              <a:rPr lang="en-US" sz="1800" dirty="0">
                <a:solidFill>
                  <a:srgbClr val="000000"/>
                </a:solidFill>
                <a:effectLst/>
                <a:latin typeface="Times New Roman" panose="02020603050405020304" pitchFamily="18" charset="0"/>
                <a:ea typeface="Times New Roman" panose="02020603050405020304" pitchFamily="18" charset="0"/>
                <a:hlinkClick r:id="rId4"/>
              </a:rPr>
              <a:t>Http://Dx.Doi.Org/10.25607/Obp-95</a:t>
            </a:r>
            <a:endParaRPr lang="en-US" dirty="0">
              <a:latin typeface="Times New Roman" panose="02020603050405020304" pitchFamily="18" charset="0"/>
              <a:ea typeface="Times New Roman" panose="02020603050405020304" pitchFamily="18" charset="0"/>
            </a:endParaRPr>
          </a:p>
          <a:p>
            <a:r>
              <a:rPr lang="en-US" sz="1800" dirty="0" err="1">
                <a:solidFill>
                  <a:srgbClr val="000000"/>
                </a:solidFill>
                <a:effectLst/>
                <a:latin typeface="Times New Roman" panose="02020603050405020304" pitchFamily="18" charset="0"/>
                <a:ea typeface="Times New Roman" panose="02020603050405020304" pitchFamily="18" charset="0"/>
              </a:rPr>
              <a:t>Ioccg</a:t>
            </a:r>
            <a:r>
              <a:rPr lang="en-US" sz="1800" dirty="0">
                <a:solidFill>
                  <a:srgbClr val="000000"/>
                </a:solidFill>
                <a:effectLst/>
                <a:latin typeface="Times New Roman" panose="02020603050405020304" pitchFamily="18" charset="0"/>
                <a:ea typeface="Times New Roman" panose="02020603050405020304" pitchFamily="18" charset="0"/>
              </a:rPr>
              <a:t> (2006) Remote Sensing Of Inherent Optical Properties: Fundamentals, Tests Of Algorithms, And Applications, (Ed. Z-P. Lee). Dartmouth, Ns, Canada, International Ocean-</a:t>
            </a:r>
            <a:r>
              <a:rPr lang="en-US" sz="1800" dirty="0" err="1">
                <a:solidFill>
                  <a:srgbClr val="000000"/>
                </a:solidFill>
                <a:effectLst/>
                <a:latin typeface="Times New Roman" panose="02020603050405020304" pitchFamily="18" charset="0"/>
                <a:ea typeface="Times New Roman" panose="02020603050405020304" pitchFamily="18" charset="0"/>
              </a:rPr>
              <a:t>Colour</a:t>
            </a:r>
            <a:r>
              <a:rPr lang="en-US" sz="1800" dirty="0">
                <a:solidFill>
                  <a:srgbClr val="000000"/>
                </a:solidFill>
                <a:effectLst/>
                <a:latin typeface="Times New Roman" panose="02020603050405020304" pitchFamily="18" charset="0"/>
                <a:ea typeface="Times New Roman" panose="02020603050405020304" pitchFamily="18" charset="0"/>
              </a:rPr>
              <a:t> Coordinating Group (</a:t>
            </a:r>
            <a:r>
              <a:rPr lang="en-US" sz="1800" dirty="0" err="1">
                <a:solidFill>
                  <a:srgbClr val="000000"/>
                </a:solidFill>
                <a:effectLst/>
                <a:latin typeface="Times New Roman" panose="02020603050405020304" pitchFamily="18" charset="0"/>
                <a:ea typeface="Times New Roman" panose="02020603050405020304" pitchFamily="18" charset="0"/>
              </a:rPr>
              <a:t>Ioccg</a:t>
            </a:r>
            <a:r>
              <a:rPr lang="en-US" sz="1800" dirty="0">
                <a:solidFill>
                  <a:srgbClr val="000000"/>
                </a:solidFill>
                <a:effectLst/>
                <a:latin typeface="Times New Roman" panose="02020603050405020304" pitchFamily="18" charset="0"/>
                <a:ea typeface="Times New Roman" panose="02020603050405020304" pitchFamily="18" charset="0"/>
              </a:rPr>
              <a:t>), 126pp. (Reports Of The International Ocean-</a:t>
            </a:r>
            <a:r>
              <a:rPr lang="en-US" sz="1800" dirty="0" err="1">
                <a:solidFill>
                  <a:srgbClr val="000000"/>
                </a:solidFill>
                <a:effectLst/>
                <a:latin typeface="Times New Roman" panose="02020603050405020304" pitchFamily="18" charset="0"/>
                <a:ea typeface="Times New Roman" panose="02020603050405020304" pitchFamily="18" charset="0"/>
              </a:rPr>
              <a:t>Colour</a:t>
            </a:r>
            <a:r>
              <a:rPr lang="en-US" sz="1800" dirty="0">
                <a:solidFill>
                  <a:srgbClr val="000000"/>
                </a:solidFill>
                <a:effectLst/>
                <a:latin typeface="Times New Roman" panose="02020603050405020304" pitchFamily="18" charset="0"/>
                <a:ea typeface="Times New Roman" panose="02020603050405020304" pitchFamily="18" charset="0"/>
              </a:rPr>
              <a:t> Coordinating Group, No. 5). Doi: </a:t>
            </a:r>
            <a:r>
              <a:rPr lang="en-US" sz="1800" u="sng" dirty="0">
                <a:solidFill>
                  <a:srgbClr val="000000"/>
                </a:solidFill>
                <a:effectLst/>
                <a:latin typeface="Times New Roman" panose="02020603050405020304" pitchFamily="18" charset="0"/>
                <a:ea typeface="Times New Roman" panose="02020603050405020304" pitchFamily="18" charset="0"/>
                <a:hlinkClick r:id="rId5"/>
              </a:rPr>
              <a:t>Http://Dx.Doi.Org/10.25607/Obp-96</a:t>
            </a:r>
            <a:endParaRPr lang="en-US" sz="1800" dirty="0">
              <a:effectLst/>
              <a:latin typeface="Times New Roman" panose="02020603050405020304" pitchFamily="18" charset="0"/>
              <a:ea typeface="Times New Roman" panose="02020603050405020304" pitchFamily="18" charset="0"/>
            </a:endParaRPr>
          </a:p>
          <a:p>
            <a:r>
              <a:rPr lang="en-US" sz="1800" dirty="0">
                <a:solidFill>
                  <a:srgbClr val="000000"/>
                </a:solidFill>
                <a:effectLst/>
                <a:latin typeface="Times New Roman" panose="02020603050405020304" pitchFamily="18" charset="0"/>
                <a:ea typeface="Times New Roman" panose="02020603050405020304" pitchFamily="18" charset="0"/>
              </a:rPr>
              <a:t>Jeffrey, H., </a:t>
            </a:r>
            <a:r>
              <a:rPr lang="en-US" sz="1800" dirty="0" err="1">
                <a:solidFill>
                  <a:srgbClr val="000000"/>
                </a:solidFill>
                <a:effectLst/>
                <a:latin typeface="Times New Roman" panose="02020603050405020304" pitchFamily="18" charset="0"/>
                <a:ea typeface="Times New Roman" panose="02020603050405020304" pitchFamily="18" charset="0"/>
              </a:rPr>
              <a:t>Gorter</a:t>
            </a:r>
            <a:r>
              <a:rPr lang="en-US" sz="1800" dirty="0">
                <a:solidFill>
                  <a:srgbClr val="000000"/>
                </a:solidFill>
                <a:effectLst/>
                <a:latin typeface="Times New Roman" panose="02020603050405020304" pitchFamily="18" charset="0"/>
                <a:ea typeface="Times New Roman" panose="02020603050405020304" pitchFamily="18" charset="0"/>
              </a:rPr>
              <a:t>, H., </a:t>
            </a:r>
            <a:r>
              <a:rPr lang="en-US" sz="1800" dirty="0" err="1">
                <a:solidFill>
                  <a:srgbClr val="000000"/>
                </a:solidFill>
                <a:effectLst/>
                <a:latin typeface="Times New Roman" panose="02020603050405020304" pitchFamily="18" charset="0"/>
                <a:ea typeface="Times New Roman" panose="02020603050405020304" pitchFamily="18" charset="0"/>
              </a:rPr>
              <a:t>Gow</a:t>
            </a:r>
            <a:r>
              <a:rPr lang="en-US" sz="1800" dirty="0">
                <a:solidFill>
                  <a:srgbClr val="000000"/>
                </a:solidFill>
                <a:effectLst/>
                <a:latin typeface="Times New Roman" panose="02020603050405020304" pitchFamily="18" charset="0"/>
                <a:ea typeface="Times New Roman" panose="02020603050405020304" pitchFamily="18" charset="0"/>
              </a:rPr>
              <a:t>, A., Clark, C., Holmes, A., Herrin, C., Sasaki, L., &amp; Morrison, J. (2018). Seahawk: A Nanosatellite Mission For Sustained Ocean Observation. Proceedings Of The 13th Reinventing Space Conference, 83–93. </a:t>
            </a:r>
            <a:r>
              <a:rPr lang="en-US" sz="1800" u="sng" dirty="0">
                <a:solidFill>
                  <a:srgbClr val="000000"/>
                </a:solidFill>
                <a:effectLst/>
                <a:latin typeface="Times New Roman" panose="02020603050405020304" pitchFamily="18" charset="0"/>
                <a:ea typeface="Times New Roman" panose="02020603050405020304" pitchFamily="18" charset="0"/>
                <a:hlinkClick r:id="rId6"/>
              </a:rPr>
              <a:t>Https://Doi.Org/10.1007/978-3-319-32817-1_9</a:t>
            </a:r>
            <a:r>
              <a:rPr lang="en-US" sz="1800" dirty="0">
                <a:solidFill>
                  <a:srgbClr val="000000"/>
                </a:solidFill>
                <a:effectLst/>
                <a:latin typeface="Times New Roman" panose="02020603050405020304" pitchFamily="18" charset="0"/>
                <a:ea typeface="Times New Roman" panose="02020603050405020304" pitchFamily="18" charset="0"/>
              </a:rPr>
              <a:t> </a:t>
            </a:r>
          </a:p>
          <a:p>
            <a:r>
              <a:rPr lang="en-US" sz="1800" dirty="0">
                <a:solidFill>
                  <a:srgbClr val="000000"/>
                </a:solidFill>
                <a:effectLst/>
                <a:latin typeface="Times New Roman" panose="02020603050405020304" pitchFamily="18" charset="0"/>
                <a:ea typeface="Times New Roman" panose="02020603050405020304" pitchFamily="18" charset="0"/>
              </a:rPr>
              <a:t>Loisel, H., </a:t>
            </a:r>
            <a:r>
              <a:rPr lang="en-US" sz="1800" dirty="0" err="1">
                <a:solidFill>
                  <a:srgbClr val="000000"/>
                </a:solidFill>
                <a:effectLst/>
                <a:latin typeface="Times New Roman" panose="02020603050405020304" pitchFamily="18" charset="0"/>
                <a:ea typeface="Times New Roman" panose="02020603050405020304" pitchFamily="18" charset="0"/>
              </a:rPr>
              <a:t>Vantrepotte</a:t>
            </a:r>
            <a:r>
              <a:rPr lang="en-US" sz="1800" dirty="0">
                <a:solidFill>
                  <a:srgbClr val="000000"/>
                </a:solidFill>
                <a:effectLst/>
                <a:latin typeface="Times New Roman" panose="02020603050405020304" pitchFamily="18" charset="0"/>
                <a:ea typeface="Times New Roman" panose="02020603050405020304" pitchFamily="18" charset="0"/>
              </a:rPr>
              <a:t>, V., </a:t>
            </a:r>
            <a:r>
              <a:rPr lang="en-US" sz="1800" dirty="0" err="1">
                <a:solidFill>
                  <a:srgbClr val="000000"/>
                </a:solidFill>
                <a:effectLst/>
                <a:latin typeface="Times New Roman" panose="02020603050405020304" pitchFamily="18" charset="0"/>
                <a:ea typeface="Times New Roman" panose="02020603050405020304" pitchFamily="18" charset="0"/>
              </a:rPr>
              <a:t>Jamet</a:t>
            </a:r>
            <a:r>
              <a:rPr lang="en-US" sz="1800" dirty="0">
                <a:solidFill>
                  <a:srgbClr val="000000"/>
                </a:solidFill>
                <a:effectLst/>
                <a:latin typeface="Times New Roman" panose="02020603050405020304" pitchFamily="18" charset="0"/>
                <a:ea typeface="Times New Roman" panose="02020603050405020304" pitchFamily="18" charset="0"/>
              </a:rPr>
              <a:t>, C., &amp; Ngoc </a:t>
            </a:r>
            <a:r>
              <a:rPr lang="en-US" sz="1800" dirty="0" err="1">
                <a:solidFill>
                  <a:srgbClr val="000000"/>
                </a:solidFill>
                <a:effectLst/>
                <a:latin typeface="Times New Roman" panose="02020603050405020304" pitchFamily="18" charset="0"/>
                <a:ea typeface="Times New Roman" panose="02020603050405020304" pitchFamily="18" charset="0"/>
              </a:rPr>
              <a:t>Dat</a:t>
            </a:r>
            <a:r>
              <a:rPr lang="en-US" sz="1800" dirty="0">
                <a:solidFill>
                  <a:srgbClr val="000000"/>
                </a:solidFill>
                <a:effectLst/>
                <a:latin typeface="Times New Roman" panose="02020603050405020304" pitchFamily="18" charset="0"/>
                <a:ea typeface="Times New Roman" panose="02020603050405020304" pitchFamily="18" charset="0"/>
              </a:rPr>
              <a:t>, D. (2013b). Challenges And New Advances In Ocean Color Remote Sensing Of Coastal Waters. Topics In Oceanography. Https://</a:t>
            </a:r>
            <a:r>
              <a:rPr lang="en-US" sz="1800" dirty="0" err="1">
                <a:solidFill>
                  <a:srgbClr val="000000"/>
                </a:solidFill>
                <a:effectLst/>
                <a:latin typeface="Times New Roman" panose="02020603050405020304" pitchFamily="18" charset="0"/>
                <a:ea typeface="Times New Roman" panose="02020603050405020304" pitchFamily="18" charset="0"/>
              </a:rPr>
              <a:t>Doi.Org</a:t>
            </a:r>
            <a:r>
              <a:rPr lang="en-US" sz="1800" dirty="0">
                <a:solidFill>
                  <a:srgbClr val="000000"/>
                </a:solidFill>
                <a:effectLst/>
                <a:latin typeface="Times New Roman" panose="02020603050405020304" pitchFamily="18" charset="0"/>
                <a:ea typeface="Times New Roman" panose="02020603050405020304" pitchFamily="18" charset="0"/>
              </a:rPr>
              <a:t>/10.5772/56414 </a:t>
            </a:r>
          </a:p>
          <a:p>
            <a:r>
              <a:rPr lang="en-US" sz="1800" dirty="0" err="1">
                <a:solidFill>
                  <a:srgbClr val="000000"/>
                </a:solidFill>
                <a:effectLst/>
                <a:latin typeface="Times New Roman" panose="02020603050405020304" pitchFamily="18" charset="0"/>
                <a:ea typeface="Times New Roman" panose="02020603050405020304" pitchFamily="18" charset="0"/>
              </a:rPr>
              <a:t>Macreadie</a:t>
            </a:r>
            <a:r>
              <a:rPr lang="en-US" sz="1800" dirty="0">
                <a:solidFill>
                  <a:srgbClr val="000000"/>
                </a:solidFill>
                <a:effectLst/>
                <a:latin typeface="Times New Roman" panose="02020603050405020304" pitchFamily="18" charset="0"/>
                <a:ea typeface="Times New Roman" panose="02020603050405020304" pitchFamily="18" charset="0"/>
              </a:rPr>
              <a:t>, P. I., Anton, A., Raven, J. A., Beaumont, N., Connolly, R. M., </a:t>
            </a:r>
            <a:r>
              <a:rPr lang="en-US" sz="1800" dirty="0" err="1">
                <a:solidFill>
                  <a:srgbClr val="000000"/>
                </a:solidFill>
                <a:effectLst/>
                <a:latin typeface="Times New Roman" panose="02020603050405020304" pitchFamily="18" charset="0"/>
                <a:ea typeface="Times New Roman" panose="02020603050405020304" pitchFamily="18" charset="0"/>
              </a:rPr>
              <a:t>Friess</a:t>
            </a:r>
            <a:r>
              <a:rPr lang="en-US" sz="1800" dirty="0">
                <a:solidFill>
                  <a:srgbClr val="000000"/>
                </a:solidFill>
                <a:effectLst/>
                <a:latin typeface="Times New Roman" panose="02020603050405020304" pitchFamily="18" charset="0"/>
                <a:ea typeface="Times New Roman" panose="02020603050405020304" pitchFamily="18" charset="0"/>
              </a:rPr>
              <a:t>, D. A., </a:t>
            </a:r>
            <a:r>
              <a:rPr lang="en-US" sz="1800" dirty="0" err="1">
                <a:solidFill>
                  <a:srgbClr val="000000"/>
                </a:solidFill>
                <a:effectLst/>
                <a:latin typeface="Times New Roman" panose="02020603050405020304" pitchFamily="18" charset="0"/>
                <a:ea typeface="Times New Roman" panose="02020603050405020304" pitchFamily="18" charset="0"/>
              </a:rPr>
              <a:t>Kelleway</a:t>
            </a:r>
            <a:r>
              <a:rPr lang="en-US" sz="1800" dirty="0">
                <a:solidFill>
                  <a:srgbClr val="000000"/>
                </a:solidFill>
                <a:effectLst/>
                <a:latin typeface="Times New Roman" panose="02020603050405020304" pitchFamily="18" charset="0"/>
                <a:ea typeface="Times New Roman" panose="02020603050405020304" pitchFamily="18" charset="0"/>
              </a:rPr>
              <a:t>, J. J., Kennedy, H., </a:t>
            </a:r>
            <a:r>
              <a:rPr lang="en-US" sz="1800" dirty="0" err="1">
                <a:solidFill>
                  <a:srgbClr val="000000"/>
                </a:solidFill>
                <a:effectLst/>
                <a:latin typeface="Times New Roman" panose="02020603050405020304" pitchFamily="18" charset="0"/>
                <a:ea typeface="Times New Roman" panose="02020603050405020304" pitchFamily="18" charset="0"/>
              </a:rPr>
              <a:t>Kuwae</a:t>
            </a:r>
            <a:r>
              <a:rPr lang="en-US" sz="1800" dirty="0">
                <a:solidFill>
                  <a:srgbClr val="000000"/>
                </a:solidFill>
                <a:effectLst/>
                <a:latin typeface="Times New Roman" panose="02020603050405020304" pitchFamily="18" charset="0"/>
                <a:ea typeface="Times New Roman" panose="02020603050405020304" pitchFamily="18" charset="0"/>
              </a:rPr>
              <a:t>, T., </a:t>
            </a:r>
            <a:r>
              <a:rPr lang="en-US" sz="1800" dirty="0" err="1">
                <a:solidFill>
                  <a:srgbClr val="000000"/>
                </a:solidFill>
                <a:effectLst/>
                <a:latin typeface="Times New Roman" panose="02020603050405020304" pitchFamily="18" charset="0"/>
                <a:ea typeface="Times New Roman" panose="02020603050405020304" pitchFamily="18" charset="0"/>
              </a:rPr>
              <a:t>Lavery</a:t>
            </a:r>
            <a:r>
              <a:rPr lang="en-US" sz="1800" dirty="0">
                <a:solidFill>
                  <a:srgbClr val="000000"/>
                </a:solidFill>
                <a:effectLst/>
                <a:latin typeface="Times New Roman" panose="02020603050405020304" pitchFamily="18" charset="0"/>
                <a:ea typeface="Times New Roman" panose="02020603050405020304" pitchFamily="18" charset="0"/>
              </a:rPr>
              <a:t>, P. S., Lovelock, C. E., </a:t>
            </a:r>
            <a:r>
              <a:rPr lang="en-US" sz="1800" dirty="0" err="1">
                <a:solidFill>
                  <a:srgbClr val="000000"/>
                </a:solidFill>
                <a:effectLst/>
                <a:latin typeface="Times New Roman" panose="02020603050405020304" pitchFamily="18" charset="0"/>
                <a:ea typeface="Times New Roman" panose="02020603050405020304" pitchFamily="18" charset="0"/>
              </a:rPr>
              <a:t>Smale</a:t>
            </a:r>
            <a:r>
              <a:rPr lang="en-US" sz="1800" dirty="0">
                <a:solidFill>
                  <a:srgbClr val="000000"/>
                </a:solidFill>
                <a:effectLst/>
                <a:latin typeface="Times New Roman" panose="02020603050405020304" pitchFamily="18" charset="0"/>
                <a:ea typeface="Times New Roman" panose="02020603050405020304" pitchFamily="18" charset="0"/>
              </a:rPr>
              <a:t>, D. A., </a:t>
            </a:r>
            <a:r>
              <a:rPr lang="en-US" sz="1800" dirty="0" err="1">
                <a:solidFill>
                  <a:srgbClr val="000000"/>
                </a:solidFill>
                <a:effectLst/>
                <a:latin typeface="Times New Roman" panose="02020603050405020304" pitchFamily="18" charset="0"/>
                <a:ea typeface="Times New Roman" panose="02020603050405020304" pitchFamily="18" charset="0"/>
              </a:rPr>
              <a:t>Apostolaki</a:t>
            </a:r>
            <a:r>
              <a:rPr lang="en-US" sz="1800" dirty="0">
                <a:solidFill>
                  <a:srgbClr val="000000"/>
                </a:solidFill>
                <a:effectLst/>
                <a:latin typeface="Times New Roman" panose="02020603050405020304" pitchFamily="18" charset="0"/>
                <a:ea typeface="Times New Roman" panose="02020603050405020304" pitchFamily="18" charset="0"/>
              </a:rPr>
              <a:t>, E. T., Atwood, T. B., </a:t>
            </a:r>
            <a:r>
              <a:rPr lang="en-US" sz="1800" dirty="0" err="1">
                <a:solidFill>
                  <a:srgbClr val="000000"/>
                </a:solidFill>
                <a:effectLst/>
                <a:latin typeface="Times New Roman" panose="02020603050405020304" pitchFamily="18" charset="0"/>
                <a:ea typeface="Times New Roman" panose="02020603050405020304" pitchFamily="18" charset="0"/>
              </a:rPr>
              <a:t>Baldock</a:t>
            </a:r>
            <a:r>
              <a:rPr lang="en-US" sz="1800" dirty="0">
                <a:solidFill>
                  <a:srgbClr val="000000"/>
                </a:solidFill>
                <a:effectLst/>
                <a:latin typeface="Times New Roman" panose="02020603050405020304" pitchFamily="18" charset="0"/>
                <a:ea typeface="Times New Roman" panose="02020603050405020304" pitchFamily="18" charset="0"/>
              </a:rPr>
              <a:t>, J., Bianchi, T. S., Chmura, G. L., Eyre, B. D., </a:t>
            </a:r>
            <a:r>
              <a:rPr lang="en-US" sz="1800" dirty="0" err="1">
                <a:solidFill>
                  <a:srgbClr val="000000"/>
                </a:solidFill>
                <a:effectLst/>
                <a:latin typeface="Times New Roman" panose="02020603050405020304" pitchFamily="18" charset="0"/>
                <a:ea typeface="Times New Roman" panose="02020603050405020304" pitchFamily="18" charset="0"/>
              </a:rPr>
              <a:t>Fourqurean</a:t>
            </a:r>
            <a:r>
              <a:rPr lang="en-US" sz="1800" dirty="0">
                <a:solidFill>
                  <a:srgbClr val="000000"/>
                </a:solidFill>
                <a:effectLst/>
                <a:latin typeface="Times New Roman" panose="02020603050405020304" pitchFamily="18" charset="0"/>
                <a:ea typeface="Times New Roman" panose="02020603050405020304" pitchFamily="18" charset="0"/>
              </a:rPr>
              <a:t>, J. W., … Duarte, C. M. (2019). The Future Of Blue Carbon Science. Nature Communications, 10(1). </a:t>
            </a:r>
            <a:r>
              <a:rPr lang="en-US" sz="1800" u="sng" dirty="0">
                <a:solidFill>
                  <a:srgbClr val="000000"/>
                </a:solidFill>
                <a:effectLst/>
                <a:latin typeface="Times New Roman" panose="02020603050405020304" pitchFamily="18" charset="0"/>
                <a:ea typeface="Times New Roman" panose="02020603050405020304" pitchFamily="18" charset="0"/>
                <a:hlinkClick r:id="rId7"/>
              </a:rPr>
              <a:t>Https://Doi.Org/10.1038/S41467-019-11693-W</a:t>
            </a:r>
            <a:r>
              <a:rPr lang="en-US" sz="1800" dirty="0">
                <a:solidFill>
                  <a:srgbClr val="000000"/>
                </a:solidFill>
                <a:effectLst/>
                <a:latin typeface="Times New Roman" panose="02020603050405020304" pitchFamily="18" charset="0"/>
                <a:ea typeface="Times New Roman" panose="02020603050405020304" pitchFamily="18" charset="0"/>
              </a:rPr>
              <a:t> </a:t>
            </a:r>
          </a:p>
          <a:p>
            <a:r>
              <a:rPr lang="en-US" sz="1800" dirty="0">
                <a:solidFill>
                  <a:srgbClr val="000000"/>
                </a:solidFill>
                <a:effectLst/>
                <a:latin typeface="Times New Roman" panose="02020603050405020304" pitchFamily="18" charset="0"/>
                <a:ea typeface="Times New Roman" panose="02020603050405020304" pitchFamily="18" charset="0"/>
              </a:rPr>
              <a:t>Mcleod, E., Chmura, G. L., Bouillon, S., Salm, R., Björk, M., Duarte, C. M., Lovelock, C. E., Schlesinger, W. H., &amp; Silliman, B. R. (2011). A Blueprint For Blue Carbon: Toward An Improved Understanding Of The Role Of Vegetated Coastal Habitats In Sequestering Co2. Frontiers In Ecology And The Environment, 9(10), 552–560. </a:t>
            </a:r>
            <a:r>
              <a:rPr lang="en-US" sz="1800" u="sng" dirty="0">
                <a:solidFill>
                  <a:srgbClr val="000000"/>
                </a:solidFill>
                <a:effectLst/>
                <a:latin typeface="Times New Roman" panose="02020603050405020304" pitchFamily="18" charset="0"/>
                <a:ea typeface="Times New Roman" panose="02020603050405020304" pitchFamily="18" charset="0"/>
                <a:hlinkClick r:id="rId8"/>
              </a:rPr>
              <a:t>Https://Doi.Org/10.1890/110004</a:t>
            </a:r>
            <a:r>
              <a:rPr lang="en-US" sz="1800" dirty="0">
                <a:solidFill>
                  <a:srgbClr val="000000"/>
                </a:solidFill>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r>
              <a:rPr lang="en-US" sz="1800" dirty="0" err="1">
                <a:solidFill>
                  <a:srgbClr val="000000"/>
                </a:solidFill>
                <a:effectLst/>
                <a:latin typeface="Times New Roman" panose="02020603050405020304" pitchFamily="18" charset="0"/>
                <a:ea typeface="Times New Roman" panose="02020603050405020304" pitchFamily="18" charset="0"/>
              </a:rPr>
              <a:t>Nagelkerken</a:t>
            </a:r>
            <a:r>
              <a:rPr lang="en-US" sz="1800" dirty="0">
                <a:solidFill>
                  <a:srgbClr val="000000"/>
                </a:solidFill>
                <a:effectLst/>
                <a:latin typeface="Times New Roman" panose="02020603050405020304" pitchFamily="18" charset="0"/>
                <a:ea typeface="Times New Roman" panose="02020603050405020304" pitchFamily="18" charset="0"/>
              </a:rPr>
              <a:t>, I., Sheaves, M., Baker, R., &amp; Connolly, R. M. (2013). The Seascape Nursery: A Novel Spatial Approach To Identify And Manage Nurseries For Coastal Marine Fauna. Fish And Fisheries, 16(2), 362–371. </a:t>
            </a:r>
            <a:r>
              <a:rPr lang="en-US" sz="1800" dirty="0">
                <a:solidFill>
                  <a:srgbClr val="000000"/>
                </a:solidFill>
                <a:effectLst/>
                <a:latin typeface="Times New Roman" panose="02020603050405020304" pitchFamily="18" charset="0"/>
                <a:ea typeface="Times New Roman" panose="02020603050405020304" pitchFamily="18" charset="0"/>
                <a:hlinkClick r:id="rId9"/>
              </a:rPr>
              <a:t>Https://Doi.Org/10.1111/Faf.12057</a:t>
            </a:r>
            <a:endParaRPr lang="en-US" sz="1800" dirty="0">
              <a:solidFill>
                <a:srgbClr val="000000"/>
              </a:solidFill>
              <a:effectLst/>
              <a:latin typeface="Times New Roman" panose="02020603050405020304" pitchFamily="18" charset="0"/>
              <a:ea typeface="Times New Roman" panose="02020603050405020304" pitchFamily="18" charset="0"/>
            </a:endParaRPr>
          </a:p>
          <a:p>
            <a:r>
              <a:rPr lang="en-US" sz="1800" dirty="0" err="1">
                <a:solidFill>
                  <a:srgbClr val="000000"/>
                </a:solidFill>
                <a:effectLst/>
                <a:latin typeface="Times New Roman" panose="02020603050405020304" pitchFamily="18" charset="0"/>
                <a:ea typeface="Times New Roman" panose="02020603050405020304" pitchFamily="18" charset="0"/>
              </a:rPr>
              <a:t>O’reilly</a:t>
            </a:r>
            <a:r>
              <a:rPr lang="en-US" sz="1800" dirty="0">
                <a:solidFill>
                  <a:srgbClr val="000000"/>
                </a:solidFill>
                <a:effectLst/>
                <a:latin typeface="Times New Roman" panose="02020603050405020304" pitchFamily="18" charset="0"/>
                <a:ea typeface="Times New Roman" panose="02020603050405020304" pitchFamily="18" charset="0"/>
              </a:rPr>
              <a:t>, J. E., &amp; </a:t>
            </a:r>
            <a:r>
              <a:rPr lang="en-US" sz="1800" dirty="0" err="1">
                <a:solidFill>
                  <a:srgbClr val="000000"/>
                </a:solidFill>
                <a:effectLst/>
                <a:latin typeface="Times New Roman" panose="02020603050405020304" pitchFamily="18" charset="0"/>
                <a:ea typeface="Times New Roman" panose="02020603050405020304" pitchFamily="18" charset="0"/>
              </a:rPr>
              <a:t>Werdell</a:t>
            </a:r>
            <a:r>
              <a:rPr lang="en-US" sz="1800" dirty="0">
                <a:solidFill>
                  <a:srgbClr val="000000"/>
                </a:solidFill>
                <a:effectLst/>
                <a:latin typeface="Times New Roman" panose="02020603050405020304" pitchFamily="18" charset="0"/>
                <a:ea typeface="Times New Roman" panose="02020603050405020304" pitchFamily="18" charset="0"/>
              </a:rPr>
              <a:t>, P. J. (2019). Chlorophyll Algorithms For Ocean Color Sensors - Oc4, Oc5 &amp; Oc6. Remote Sensing Of Environment, 229, 32–47. Https://</a:t>
            </a:r>
            <a:r>
              <a:rPr lang="en-US" sz="1800" dirty="0" err="1">
                <a:solidFill>
                  <a:srgbClr val="000000"/>
                </a:solidFill>
                <a:effectLst/>
                <a:latin typeface="Times New Roman" panose="02020603050405020304" pitchFamily="18" charset="0"/>
                <a:ea typeface="Times New Roman" panose="02020603050405020304" pitchFamily="18" charset="0"/>
              </a:rPr>
              <a:t>Doi.Org</a:t>
            </a:r>
            <a:r>
              <a:rPr lang="en-US" sz="1800" dirty="0">
                <a:solidFill>
                  <a:srgbClr val="000000"/>
                </a:solidFill>
                <a:effectLst/>
                <a:latin typeface="Times New Roman" panose="02020603050405020304" pitchFamily="18" charset="0"/>
                <a:ea typeface="Times New Roman" panose="02020603050405020304" pitchFamily="18" charset="0"/>
              </a:rPr>
              <a:t>/10.1016/J.Rse.2019.04.021 </a:t>
            </a:r>
            <a:r>
              <a:rPr lang="en-US" dirty="0">
                <a:effectLst/>
              </a:rPr>
              <a:t> J. M. (2021, August 31). </a:t>
            </a:r>
            <a:r>
              <a:rPr lang="en-US" i="1" dirty="0">
                <a:effectLst/>
              </a:rPr>
              <a:t>Seahawk mission proves CubeSats are a viable option for collecting credible scientific data</a:t>
            </a:r>
            <a:r>
              <a:rPr lang="en-US" dirty="0">
                <a:effectLst/>
              </a:rPr>
              <a:t>. NASA. https://</a:t>
            </a:r>
            <a:r>
              <a:rPr lang="en-US" dirty="0" err="1">
                <a:effectLst/>
              </a:rPr>
              <a:t>www.earthdata.nasa.gov</a:t>
            </a:r>
            <a:r>
              <a:rPr lang="en-US" dirty="0">
                <a:effectLst/>
              </a:rPr>
              <a:t>/learn/articles/seahawk-</a:t>
            </a:r>
            <a:r>
              <a:rPr lang="en-US" dirty="0" err="1">
                <a:effectLst/>
              </a:rPr>
              <a:t>hawkeye</a:t>
            </a:r>
            <a:r>
              <a:rPr lang="en-US" dirty="0">
                <a:effectLst/>
              </a:rPr>
              <a:t>-ocean-color </a:t>
            </a:r>
          </a:p>
          <a:p>
            <a:r>
              <a:rPr lang="en-US" sz="1800" dirty="0">
                <a:solidFill>
                  <a:srgbClr val="000000"/>
                </a:solidFill>
                <a:effectLst/>
                <a:latin typeface="Times New Roman" panose="02020603050405020304" pitchFamily="18" charset="0"/>
                <a:ea typeface="Times New Roman" panose="02020603050405020304" pitchFamily="18" charset="0"/>
              </a:rPr>
              <a:t>Smith, R. C., &amp; Baker, K. S. (1978). Optical Classification Of Natural Waters 1. Limnology And Oceanography, 23(2), 260–267. Https://</a:t>
            </a:r>
            <a:r>
              <a:rPr lang="en-US" sz="1800" dirty="0" err="1">
                <a:solidFill>
                  <a:srgbClr val="000000"/>
                </a:solidFill>
                <a:effectLst/>
                <a:latin typeface="Times New Roman" panose="02020603050405020304" pitchFamily="18" charset="0"/>
                <a:ea typeface="Times New Roman" panose="02020603050405020304" pitchFamily="18" charset="0"/>
              </a:rPr>
              <a:t>Doi.Org</a:t>
            </a:r>
            <a:r>
              <a:rPr lang="en-US" sz="1800" dirty="0">
                <a:solidFill>
                  <a:srgbClr val="000000"/>
                </a:solidFill>
                <a:effectLst/>
                <a:latin typeface="Times New Roman" panose="02020603050405020304" pitchFamily="18" charset="0"/>
                <a:ea typeface="Times New Roman" panose="02020603050405020304" pitchFamily="18" charset="0"/>
              </a:rPr>
              <a:t>/10.4319/Lo.1978.23.2.0260 </a:t>
            </a:r>
          </a:p>
          <a:p>
            <a:r>
              <a:rPr lang="en-US" sz="1800" dirty="0" err="1">
                <a:solidFill>
                  <a:srgbClr val="000000"/>
                </a:solidFill>
                <a:effectLst/>
                <a:latin typeface="Times New Roman" panose="02020603050405020304" pitchFamily="18" charset="0"/>
                <a:ea typeface="Times New Roman" panose="02020603050405020304" pitchFamily="18" charset="0"/>
              </a:rPr>
              <a:t>Vanhellemont</a:t>
            </a:r>
            <a:r>
              <a:rPr lang="en-US" sz="1800" dirty="0">
                <a:solidFill>
                  <a:srgbClr val="000000"/>
                </a:solidFill>
                <a:effectLst/>
                <a:latin typeface="Times New Roman" panose="02020603050405020304" pitchFamily="18" charset="0"/>
                <a:ea typeface="Times New Roman" panose="02020603050405020304" pitchFamily="18" charset="0"/>
              </a:rPr>
              <a:t>, Q., &amp; Ruddick, K. (2014). Turbid Wakes Associated With Offshore Wind Turbines Observed With Landsat 8. Remote Sensing Of Environment, 145, 105–115. Https://</a:t>
            </a:r>
            <a:r>
              <a:rPr lang="en-US" sz="1800" dirty="0" err="1">
                <a:solidFill>
                  <a:srgbClr val="000000"/>
                </a:solidFill>
                <a:effectLst/>
                <a:latin typeface="Times New Roman" panose="02020603050405020304" pitchFamily="18" charset="0"/>
                <a:ea typeface="Times New Roman" panose="02020603050405020304" pitchFamily="18" charset="0"/>
              </a:rPr>
              <a:t>Doi.Org</a:t>
            </a:r>
            <a:r>
              <a:rPr lang="en-US" sz="1800" dirty="0">
                <a:solidFill>
                  <a:srgbClr val="000000"/>
                </a:solidFill>
                <a:effectLst/>
                <a:latin typeface="Times New Roman" panose="02020603050405020304" pitchFamily="18" charset="0"/>
                <a:ea typeface="Times New Roman" panose="02020603050405020304" pitchFamily="18" charset="0"/>
              </a:rPr>
              <a:t>/10.1016/J.Rse.2014.01.009 </a:t>
            </a:r>
            <a:endParaRPr lang="en-US" sz="1800" dirty="0">
              <a:effectLst/>
              <a:latin typeface="Times New Roman" panose="02020603050405020304" pitchFamily="18" charset="0"/>
              <a:ea typeface="Times New Roman" panose="02020603050405020304" pitchFamily="18" charset="0"/>
            </a:endParaRPr>
          </a:p>
          <a:p>
            <a:endParaRPr lang="en-US" sz="1800" dirty="0">
              <a:effectLst/>
              <a:latin typeface="Times New Roman" panose="02020603050405020304" pitchFamily="18" charset="0"/>
              <a:ea typeface="Times New Roman" panose="02020603050405020304" pitchFamily="18" charset="0"/>
            </a:endParaRPr>
          </a:p>
          <a:p>
            <a:endParaRPr lang="en-US" dirty="0">
              <a:effectLst/>
            </a:endParaRPr>
          </a:p>
          <a:p>
            <a:pPr marL="0" indent="0">
              <a:buNone/>
            </a:pPr>
            <a:endParaRPr lang="en-US" sz="1800" dirty="0">
              <a:effectLst/>
              <a:latin typeface="Times New Roman" panose="02020603050405020304" pitchFamily="18" charset="0"/>
              <a:ea typeface="Times New Roman" panose="02020603050405020304" pitchFamily="18" charset="0"/>
            </a:endParaRPr>
          </a:p>
          <a:p>
            <a:endParaRPr lang="en-US" dirty="0">
              <a:effectLst/>
            </a:endParaRPr>
          </a:p>
          <a:p>
            <a:endParaRPr lang="en-US" dirty="0"/>
          </a:p>
        </p:txBody>
      </p:sp>
    </p:spTree>
    <p:extLst>
      <p:ext uri="{BB962C8B-B14F-4D97-AF65-F5344CB8AC3E}">
        <p14:creationId xmlns:p14="http://schemas.microsoft.com/office/powerpoint/2010/main" val="1699227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1DD98-BD01-B168-E506-4A5973F14B33}"/>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7E48EB-C57C-1C04-3BD9-0B88F4C11E4F}"/>
              </a:ext>
            </a:extLst>
          </p:cNvPr>
          <p:cNvSpPr>
            <a:spLocks noGrp="1"/>
          </p:cNvSpPr>
          <p:nvPr>
            <p:ph idx="1"/>
          </p:nvPr>
        </p:nvSpPr>
        <p:spPr/>
        <p:txBody>
          <a:bodyPr>
            <a:normAutofit/>
          </a:bodyPr>
          <a:lstStyle/>
          <a:p>
            <a:r>
              <a:rPr lang="en-US" sz="1900" dirty="0"/>
              <a:t>Introduction</a:t>
            </a:r>
          </a:p>
          <a:p>
            <a:pPr lvl="1"/>
            <a:r>
              <a:rPr lang="en-US" sz="1700" dirty="0"/>
              <a:t>Monitoring Coastal Ecosystems</a:t>
            </a:r>
          </a:p>
          <a:p>
            <a:pPr lvl="1"/>
            <a:r>
              <a:rPr lang="en-US" sz="1700" dirty="0"/>
              <a:t>SeaHawk/HawkEye CubeSat Mission</a:t>
            </a:r>
          </a:p>
          <a:p>
            <a:r>
              <a:rPr lang="en-US" sz="1900" dirty="0"/>
              <a:t>Objectives</a:t>
            </a:r>
          </a:p>
          <a:p>
            <a:r>
              <a:rPr lang="en-US" sz="1900" dirty="0"/>
              <a:t>Materials and Methods</a:t>
            </a:r>
          </a:p>
          <a:p>
            <a:r>
              <a:rPr lang="en-US" sz="1900" dirty="0"/>
              <a:t>Preliminary Findings</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2170238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72C1B-089A-C0E7-FC5B-F8BC4E4BCD35}"/>
              </a:ext>
            </a:extLst>
          </p:cNvPr>
          <p:cNvSpPr>
            <a:spLocks noGrp="1"/>
          </p:cNvSpPr>
          <p:nvPr>
            <p:ph type="title"/>
          </p:nvPr>
        </p:nvSpPr>
        <p:spPr>
          <a:xfrm>
            <a:off x="5445496" y="978776"/>
            <a:ext cx="5925310" cy="1174991"/>
          </a:xfrm>
        </p:spPr>
        <p:txBody>
          <a:bodyPr>
            <a:normAutofit/>
          </a:bodyPr>
          <a:lstStyle/>
          <a:p>
            <a:r>
              <a:rPr lang="en-US" sz="2400"/>
              <a:t>Monitoring Coastal Ecosystems</a:t>
            </a:r>
          </a:p>
        </p:txBody>
      </p:sp>
      <p:pic>
        <p:nvPicPr>
          <p:cNvPr id="5" name="Picture 4" descr="A satellite view of a land&#10;&#10;Description automatically generated">
            <a:extLst>
              <a:ext uri="{FF2B5EF4-FFF2-40B4-BE49-F238E27FC236}">
                <a16:creationId xmlns:a16="http://schemas.microsoft.com/office/drawing/2014/main" id="{0F9D8319-6A45-E53E-9F2F-30ADCCAA91CB}"/>
              </a:ext>
            </a:extLst>
          </p:cNvPr>
          <p:cNvPicPr>
            <a:picLocks noChangeAspect="1"/>
          </p:cNvPicPr>
          <p:nvPr/>
        </p:nvPicPr>
        <p:blipFill rotWithShape="1">
          <a:blip r:embed="rId3"/>
          <a:srcRect t="50638" r="-1" b="4818"/>
          <a:stretch/>
        </p:blipFill>
        <p:spPr>
          <a:xfrm>
            <a:off x="20" y="10"/>
            <a:ext cx="4657325" cy="6857990"/>
          </a:xfrm>
          <a:prstGeom prst="rect">
            <a:avLst/>
          </a:prstGeom>
        </p:spPr>
      </p:pic>
      <p:sp>
        <p:nvSpPr>
          <p:cNvPr id="3" name="Content Placeholder 2">
            <a:extLst>
              <a:ext uri="{FF2B5EF4-FFF2-40B4-BE49-F238E27FC236}">
                <a16:creationId xmlns:a16="http://schemas.microsoft.com/office/drawing/2014/main" id="{B6576324-AC83-6E1C-8061-7D4A22C6ED5A}"/>
              </a:ext>
            </a:extLst>
          </p:cNvPr>
          <p:cNvSpPr>
            <a:spLocks noGrp="1"/>
          </p:cNvSpPr>
          <p:nvPr>
            <p:ph idx="1"/>
          </p:nvPr>
        </p:nvSpPr>
        <p:spPr>
          <a:xfrm>
            <a:off x="5445496" y="2640692"/>
            <a:ext cx="5925310" cy="3255252"/>
          </a:xfrm>
        </p:spPr>
        <p:txBody>
          <a:bodyPr>
            <a:normAutofit fontScale="92500"/>
          </a:bodyPr>
          <a:lstStyle/>
          <a:p>
            <a:pPr>
              <a:lnSpc>
                <a:spcPct val="90000"/>
              </a:lnSpc>
            </a:pPr>
            <a:r>
              <a:rPr lang="en-US" sz="1400"/>
              <a:t>Significance of Coastal and Estuarine Ecosystems</a:t>
            </a:r>
          </a:p>
          <a:p>
            <a:pPr lvl="1">
              <a:lnSpc>
                <a:spcPct val="90000"/>
              </a:lnSpc>
            </a:pPr>
            <a:r>
              <a:rPr lang="en-US" sz="1400"/>
              <a:t>Covers only 7% of ocean but accounts for 15% of marine primary production</a:t>
            </a:r>
          </a:p>
          <a:p>
            <a:pPr lvl="1">
              <a:lnSpc>
                <a:spcPct val="90000"/>
              </a:lnSpc>
            </a:pPr>
            <a:r>
              <a:rPr lang="en-US" sz="1400"/>
              <a:t>$2.5 trillion annual value from fisheries, aquaculture, and tourism</a:t>
            </a:r>
          </a:p>
          <a:p>
            <a:pPr>
              <a:lnSpc>
                <a:spcPct val="90000"/>
              </a:lnSpc>
            </a:pPr>
            <a:r>
              <a:rPr lang="en-US" sz="1400"/>
              <a:t>Marine Monitoring with Ocean Color Remote Sensing</a:t>
            </a:r>
          </a:p>
          <a:p>
            <a:pPr lvl="1">
              <a:lnSpc>
                <a:spcPct val="90000"/>
              </a:lnSpc>
            </a:pPr>
            <a:r>
              <a:rPr lang="en-US" sz="1400"/>
              <a:t>Estimates water quality using visible and NIR portions of the electromagnetic spectrum.</a:t>
            </a:r>
          </a:p>
          <a:p>
            <a:pPr marL="168761" indent="-72327">
              <a:lnSpc>
                <a:spcPct val="90000"/>
              </a:lnSpc>
            </a:pPr>
            <a:r>
              <a:rPr lang="en-US" sz="1400">
                <a:sym typeface="Wingdings" pitchFamily="2" charset="2"/>
              </a:rPr>
              <a:t>Crucial for estimating global phytoplankton concentrations and informs about chlorophyll a levels and primary productivity.</a:t>
            </a:r>
            <a:endParaRPr lang="en-US" sz="1400"/>
          </a:p>
          <a:p>
            <a:pPr>
              <a:lnSpc>
                <a:spcPct val="90000"/>
              </a:lnSpc>
            </a:pPr>
            <a:r>
              <a:rPr lang="en-US" sz="1400"/>
              <a:t>Challenges in Coastal Remote Sensing</a:t>
            </a:r>
          </a:p>
          <a:p>
            <a:pPr lvl="1">
              <a:lnSpc>
                <a:spcPct val="90000"/>
              </a:lnSpc>
            </a:pPr>
            <a:r>
              <a:rPr lang="en-US" sz="1400"/>
              <a:t>Complexities due to adjacent landmass reflections, particulate matter, and water column heterogeneity.</a:t>
            </a:r>
          </a:p>
          <a:p>
            <a:pPr lvl="1">
              <a:lnSpc>
                <a:spcPct val="90000"/>
              </a:lnSpc>
            </a:pPr>
            <a:r>
              <a:rPr lang="en-US" sz="1400"/>
              <a:t>Specialized methods required for accurate coastal monitoring.</a:t>
            </a:r>
          </a:p>
          <a:p>
            <a:pPr>
              <a:lnSpc>
                <a:spcPct val="90000"/>
              </a:lnSpc>
            </a:pPr>
            <a:endParaRPr lang="en-US" sz="1400"/>
          </a:p>
        </p:txBody>
      </p:sp>
      <p:sp>
        <p:nvSpPr>
          <p:cNvPr id="4" name="Footer Placeholder 3">
            <a:extLst>
              <a:ext uri="{FF2B5EF4-FFF2-40B4-BE49-F238E27FC236}">
                <a16:creationId xmlns:a16="http://schemas.microsoft.com/office/drawing/2014/main" id="{9BCBD018-98FB-9750-4E91-2C14FD803D5D}"/>
              </a:ext>
            </a:extLst>
          </p:cNvPr>
          <p:cNvSpPr>
            <a:spLocks noGrp="1"/>
          </p:cNvSpPr>
          <p:nvPr>
            <p:ph type="ftr" sz="quarter" idx="11"/>
          </p:nvPr>
        </p:nvSpPr>
        <p:spPr>
          <a:xfrm>
            <a:off x="4760393" y="6382869"/>
            <a:ext cx="7295515" cy="158209"/>
          </a:xfrm>
        </p:spPr>
        <p:txBody>
          <a:bodyPr>
            <a:noAutofit/>
          </a:bodyPr>
          <a:lstStyle/>
          <a:p>
            <a:pPr>
              <a:lnSpc>
                <a:spcPct val="90000"/>
              </a:lnSpc>
              <a:spcAft>
                <a:spcPts val="254"/>
              </a:spcAft>
            </a:pPr>
            <a:r>
              <a:rPr lang="en-US" sz="700" dirty="0" err="1"/>
              <a:t>Nagelkerken</a:t>
            </a:r>
            <a:r>
              <a:rPr lang="en-US" sz="700" dirty="0"/>
              <a:t>, 2013; </a:t>
            </a:r>
            <a:r>
              <a:rPr lang="en-US" sz="700" dirty="0" err="1"/>
              <a:t>Hoegh</a:t>
            </a:r>
            <a:r>
              <a:rPr lang="en-US" sz="700" dirty="0"/>
              <a:t>-Guldberg et al., 2015; </a:t>
            </a:r>
            <a:r>
              <a:rPr lang="en-US" sz="700" dirty="0" err="1"/>
              <a:t>Barbier</a:t>
            </a:r>
            <a:r>
              <a:rPr lang="en-US" sz="700" dirty="0"/>
              <a:t>, 2014; Smith and Baker, 1978; O’Reilly and </a:t>
            </a:r>
            <a:r>
              <a:rPr lang="en-US" sz="700" dirty="0" err="1"/>
              <a:t>Werdell</a:t>
            </a:r>
            <a:r>
              <a:rPr lang="en-US" sz="700" dirty="0"/>
              <a:t>, 2019; Tran et al., 2019; Loisel et al., 2013; </a:t>
            </a:r>
            <a:r>
              <a:rPr lang="en-US" sz="700" dirty="0" err="1"/>
              <a:t>Häder</a:t>
            </a:r>
            <a:r>
              <a:rPr lang="en-US" sz="700" dirty="0"/>
              <a:t> and Gao, 2015; IOCCG, 2000; 2006</a:t>
            </a:r>
          </a:p>
        </p:txBody>
      </p:sp>
    </p:spTree>
    <p:extLst>
      <p:ext uri="{BB962C8B-B14F-4D97-AF65-F5344CB8AC3E}">
        <p14:creationId xmlns:p14="http://schemas.microsoft.com/office/powerpoint/2010/main" val="1937476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026" name="Picture 2" descr="Image of the SeaHawk Cubesat">
            <a:extLst>
              <a:ext uri="{FF2B5EF4-FFF2-40B4-BE49-F238E27FC236}">
                <a16:creationId xmlns:a16="http://schemas.microsoft.com/office/drawing/2014/main" id="{7FB99DE1-9135-5D04-4273-F44241F9FF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70" t="8696" r="6" b="5285"/>
          <a:stretch/>
        </p:blipFill>
        <p:spPr bwMode="auto">
          <a:xfrm>
            <a:off x="8197851" y="1924470"/>
            <a:ext cx="3154361" cy="212382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5E505A9-C566-CF68-39B2-63559C50D5EE}"/>
              </a:ext>
            </a:extLst>
          </p:cNvPr>
          <p:cNvSpPr>
            <a:spLocks noGrp="1"/>
          </p:cNvSpPr>
          <p:nvPr>
            <p:ph type="title"/>
          </p:nvPr>
        </p:nvSpPr>
        <p:spPr/>
        <p:txBody>
          <a:bodyPr>
            <a:normAutofit/>
          </a:bodyPr>
          <a:lstStyle/>
          <a:p>
            <a:r>
              <a:rPr lang="en-US" dirty="0"/>
              <a:t>The SeaHawk/HawkEye CubeSat Mission</a:t>
            </a:r>
          </a:p>
        </p:txBody>
      </p:sp>
      <p:sp>
        <p:nvSpPr>
          <p:cNvPr id="8" name="Text Placeholder 7">
            <a:extLst>
              <a:ext uri="{FF2B5EF4-FFF2-40B4-BE49-F238E27FC236}">
                <a16:creationId xmlns:a16="http://schemas.microsoft.com/office/drawing/2014/main" id="{2D2E1D5E-483A-EAE9-8A2A-9B51DFE02F70}"/>
              </a:ext>
            </a:extLst>
          </p:cNvPr>
          <p:cNvSpPr>
            <a:spLocks noGrp="1"/>
          </p:cNvSpPr>
          <p:nvPr>
            <p:ph type="body" idx="1"/>
          </p:nvPr>
        </p:nvSpPr>
        <p:spPr>
          <a:xfrm>
            <a:off x="938213" y="2479120"/>
            <a:ext cx="5157787" cy="627721"/>
          </a:xfrm>
        </p:spPr>
        <p:txBody>
          <a:bodyPr/>
          <a:lstStyle/>
          <a:p>
            <a:r>
              <a:rPr lang="en-US" dirty="0"/>
              <a:t>HawkEye</a:t>
            </a:r>
          </a:p>
        </p:txBody>
      </p:sp>
      <p:sp>
        <p:nvSpPr>
          <p:cNvPr id="3" name="Content Placeholder 2">
            <a:extLst>
              <a:ext uri="{FF2B5EF4-FFF2-40B4-BE49-F238E27FC236}">
                <a16:creationId xmlns:a16="http://schemas.microsoft.com/office/drawing/2014/main" id="{85558EF3-5B44-4AA4-9AD3-8E4828D9D136}"/>
              </a:ext>
            </a:extLst>
          </p:cNvPr>
          <p:cNvSpPr>
            <a:spLocks noGrp="1"/>
          </p:cNvSpPr>
          <p:nvPr>
            <p:ph sz="half" idx="2"/>
          </p:nvPr>
        </p:nvSpPr>
        <p:spPr>
          <a:xfrm>
            <a:off x="938213" y="3133298"/>
            <a:ext cx="5157787" cy="3286003"/>
          </a:xfrm>
        </p:spPr>
        <p:txBody>
          <a:bodyPr>
            <a:normAutofit/>
          </a:bodyPr>
          <a:lstStyle/>
          <a:p>
            <a:r>
              <a:rPr lang="en-US" dirty="0"/>
              <a:t>Off the shelf components</a:t>
            </a:r>
          </a:p>
          <a:p>
            <a:r>
              <a:rPr lang="en-US" dirty="0"/>
              <a:t>2-year development time</a:t>
            </a:r>
          </a:p>
          <a:p>
            <a:r>
              <a:rPr lang="en-US" dirty="0"/>
              <a:t>$4 million</a:t>
            </a:r>
          </a:p>
          <a:p>
            <a:r>
              <a:rPr lang="en-US" dirty="0"/>
              <a:t>10 x 10 x 30 cm, 3 kg.</a:t>
            </a:r>
          </a:p>
          <a:p>
            <a:r>
              <a:rPr lang="en-US" dirty="0"/>
              <a:t>120 m spatial resolution</a:t>
            </a:r>
          </a:p>
        </p:txBody>
      </p:sp>
      <p:sp>
        <p:nvSpPr>
          <p:cNvPr id="9" name="Text Placeholder 8">
            <a:extLst>
              <a:ext uri="{FF2B5EF4-FFF2-40B4-BE49-F238E27FC236}">
                <a16:creationId xmlns:a16="http://schemas.microsoft.com/office/drawing/2014/main" id="{55A2295D-1E02-6D16-2EC2-5BC8F7D78AFE}"/>
              </a:ext>
            </a:extLst>
          </p:cNvPr>
          <p:cNvSpPr>
            <a:spLocks noGrp="1"/>
          </p:cNvSpPr>
          <p:nvPr>
            <p:ph type="body" sz="quarter" idx="3"/>
          </p:nvPr>
        </p:nvSpPr>
        <p:spPr>
          <a:xfrm>
            <a:off x="4845488" y="2492348"/>
            <a:ext cx="5183188" cy="627721"/>
          </a:xfrm>
        </p:spPr>
        <p:txBody>
          <a:bodyPr/>
          <a:lstStyle/>
          <a:p>
            <a:r>
              <a:rPr lang="en-US" dirty="0"/>
              <a:t>SeaWiFS</a:t>
            </a:r>
          </a:p>
        </p:txBody>
      </p:sp>
      <p:sp>
        <p:nvSpPr>
          <p:cNvPr id="10" name="Content Placeholder 9">
            <a:extLst>
              <a:ext uri="{FF2B5EF4-FFF2-40B4-BE49-F238E27FC236}">
                <a16:creationId xmlns:a16="http://schemas.microsoft.com/office/drawing/2014/main" id="{2378755C-96BE-F186-562B-C86008D8509C}"/>
              </a:ext>
            </a:extLst>
          </p:cNvPr>
          <p:cNvSpPr>
            <a:spLocks noGrp="1"/>
          </p:cNvSpPr>
          <p:nvPr>
            <p:ph sz="quarter" idx="4"/>
          </p:nvPr>
        </p:nvSpPr>
        <p:spPr>
          <a:xfrm>
            <a:off x="4823975" y="3159755"/>
            <a:ext cx="5183188" cy="3286003"/>
          </a:xfrm>
        </p:spPr>
        <p:txBody>
          <a:bodyPr/>
          <a:lstStyle/>
          <a:p>
            <a:r>
              <a:rPr lang="en-US" dirty="0"/>
              <a:t>10-year development time</a:t>
            </a:r>
          </a:p>
          <a:p>
            <a:r>
              <a:rPr lang="en-US" dirty="0"/>
              <a:t>$100 million</a:t>
            </a:r>
          </a:p>
          <a:p>
            <a:r>
              <a:rPr lang="en-US" dirty="0"/>
              <a:t>50 x 50 x 200 cm, 309 kg.</a:t>
            </a:r>
          </a:p>
          <a:p>
            <a:r>
              <a:rPr lang="en-US" dirty="0"/>
              <a:t>1100 m spatial resolution</a:t>
            </a:r>
          </a:p>
        </p:txBody>
      </p:sp>
      <p:sp>
        <p:nvSpPr>
          <p:cNvPr id="7" name="Footer Placeholder 6">
            <a:extLst>
              <a:ext uri="{FF2B5EF4-FFF2-40B4-BE49-F238E27FC236}">
                <a16:creationId xmlns:a16="http://schemas.microsoft.com/office/drawing/2014/main" id="{710C84F2-998D-17B9-9FFC-DD36C690145C}"/>
              </a:ext>
            </a:extLst>
          </p:cNvPr>
          <p:cNvSpPr>
            <a:spLocks noGrp="1"/>
          </p:cNvSpPr>
          <p:nvPr>
            <p:ph type="ftr" sz="quarter" idx="11"/>
          </p:nvPr>
        </p:nvSpPr>
        <p:spPr>
          <a:xfrm>
            <a:off x="3151372" y="6357295"/>
            <a:ext cx="2239694" cy="320040"/>
          </a:xfrm>
        </p:spPr>
        <p:txBody>
          <a:bodyPr>
            <a:normAutofit/>
          </a:bodyPr>
          <a:lstStyle/>
          <a:p>
            <a:pPr>
              <a:spcAft>
                <a:spcPts val="600"/>
              </a:spcAft>
            </a:pPr>
            <a:r>
              <a:rPr lang="en-US" sz="1000" dirty="0"/>
              <a:t>Holmes et al., 2018; Jeffrey et al., 2018.</a:t>
            </a:r>
          </a:p>
        </p:txBody>
      </p:sp>
      <p:pic>
        <p:nvPicPr>
          <p:cNvPr id="1028" name="Picture 4" descr="This graphic shows the height and weight of satellite imaging sensors from the 1978 to today.">
            <a:extLst>
              <a:ext uri="{FF2B5EF4-FFF2-40B4-BE49-F238E27FC236}">
                <a16:creationId xmlns:a16="http://schemas.microsoft.com/office/drawing/2014/main" id="{1A98B26A-C845-81AE-056E-39ED814156C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3" r="-4" b="-4"/>
          <a:stretch/>
        </p:blipFill>
        <p:spPr bwMode="auto">
          <a:xfrm>
            <a:off x="8197851" y="4416887"/>
            <a:ext cx="3154361" cy="207598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FCD1F7C-5164-04B6-9F9D-7C27DBB9BF0F}"/>
              </a:ext>
            </a:extLst>
          </p:cNvPr>
          <p:cNvSpPr txBox="1"/>
          <p:nvPr/>
        </p:nvSpPr>
        <p:spPr>
          <a:xfrm>
            <a:off x="839788" y="1900238"/>
            <a:ext cx="10375900" cy="369332"/>
          </a:xfrm>
          <a:prstGeom prst="rect">
            <a:avLst/>
          </a:prstGeom>
          <a:noFill/>
        </p:spPr>
        <p:txBody>
          <a:bodyPr wrap="square" rtlCol="0">
            <a:spAutoFit/>
          </a:bodyPr>
          <a:lstStyle/>
          <a:p>
            <a:r>
              <a:rPr lang="en-US" dirty="0"/>
              <a:t>Launched in 2018, supported by NASA’s Ocean Biology Processing Group.</a:t>
            </a:r>
          </a:p>
        </p:txBody>
      </p:sp>
      <p:sp>
        <p:nvSpPr>
          <p:cNvPr id="4" name="TextBox 3">
            <a:extLst>
              <a:ext uri="{FF2B5EF4-FFF2-40B4-BE49-F238E27FC236}">
                <a16:creationId xmlns:a16="http://schemas.microsoft.com/office/drawing/2014/main" id="{3A1A2E7D-CD0B-6CF4-8C70-FF91A02A4ECD}"/>
              </a:ext>
            </a:extLst>
          </p:cNvPr>
          <p:cNvSpPr txBox="1"/>
          <p:nvPr/>
        </p:nvSpPr>
        <p:spPr>
          <a:xfrm>
            <a:off x="938213" y="5497915"/>
            <a:ext cx="7343775" cy="369332"/>
          </a:xfrm>
          <a:prstGeom prst="rect">
            <a:avLst/>
          </a:prstGeom>
          <a:noFill/>
        </p:spPr>
        <p:txBody>
          <a:bodyPr wrap="square" rtlCol="0">
            <a:spAutoFit/>
          </a:bodyPr>
          <a:lstStyle/>
          <a:p>
            <a:r>
              <a:rPr lang="en-US" dirty="0"/>
              <a:t>Potential for a constellation of CubeSats for increased temporal resolution!</a:t>
            </a:r>
          </a:p>
        </p:txBody>
      </p:sp>
    </p:spTree>
    <p:extLst>
      <p:ext uri="{BB962C8B-B14F-4D97-AF65-F5344CB8AC3E}">
        <p14:creationId xmlns:p14="http://schemas.microsoft.com/office/powerpoint/2010/main" val="4256833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16BF6-6031-369A-9753-6A396EE559E7}"/>
              </a:ext>
            </a:extLst>
          </p:cNvPr>
          <p:cNvSpPr>
            <a:spLocks noGrp="1"/>
          </p:cNvSpPr>
          <p:nvPr>
            <p:ph type="title"/>
          </p:nvPr>
        </p:nvSpPr>
        <p:spPr/>
        <p:txBody>
          <a:bodyPr/>
          <a:lstStyle/>
          <a:p>
            <a:r>
              <a:rPr lang="en-US" dirty="0"/>
              <a:t>Research Objectives</a:t>
            </a:r>
          </a:p>
        </p:txBody>
      </p:sp>
      <p:sp>
        <p:nvSpPr>
          <p:cNvPr id="3" name="Content Placeholder 2">
            <a:extLst>
              <a:ext uri="{FF2B5EF4-FFF2-40B4-BE49-F238E27FC236}">
                <a16:creationId xmlns:a16="http://schemas.microsoft.com/office/drawing/2014/main" id="{C5CD55C7-124F-7D30-3431-C91B8CA78DBE}"/>
              </a:ext>
            </a:extLst>
          </p:cNvPr>
          <p:cNvSpPr>
            <a:spLocks noGrp="1"/>
          </p:cNvSpPr>
          <p:nvPr>
            <p:ph sz="half" idx="1"/>
          </p:nvPr>
        </p:nvSpPr>
        <p:spPr>
          <a:xfrm>
            <a:off x="1557849" y="2469602"/>
            <a:ext cx="4756403" cy="3762756"/>
          </a:xfrm>
        </p:spPr>
        <p:txBody>
          <a:bodyPr>
            <a:normAutofit fontScale="92500" lnSpcReduction="20000"/>
          </a:bodyPr>
          <a:lstStyle/>
          <a:p>
            <a:r>
              <a:rPr lang="en-US" sz="2000" dirty="0"/>
              <a:t>Field Missions</a:t>
            </a:r>
          </a:p>
          <a:p>
            <a:pPr lvl="1"/>
            <a:r>
              <a:rPr lang="en-US" dirty="0"/>
              <a:t>Collect contemporaneous in-situ and remotely sensed imagery. </a:t>
            </a:r>
          </a:p>
          <a:p>
            <a:pPr lvl="1"/>
            <a:r>
              <a:rPr lang="en-US" dirty="0"/>
              <a:t>Use Acrobat for 3D coverage and handheld spectroradiometer for Rrs.</a:t>
            </a:r>
          </a:p>
          <a:p>
            <a:r>
              <a:rPr lang="en-US" sz="2000" dirty="0"/>
              <a:t>Imagery Analysis:</a:t>
            </a:r>
          </a:p>
          <a:p>
            <a:pPr lvl="1"/>
            <a:r>
              <a:rPr lang="en-US" dirty="0"/>
              <a:t>Analyze OC imagery from multiple sources including HawkEye, MODIS, etc.</a:t>
            </a:r>
          </a:p>
          <a:p>
            <a:pPr lvl="1"/>
            <a:r>
              <a:rPr lang="en-US" dirty="0"/>
              <a:t>Compare with R/V Cape Fear in-situ data.</a:t>
            </a:r>
          </a:p>
          <a:p>
            <a:r>
              <a:rPr lang="en-US" sz="2000" dirty="0"/>
              <a:t>Chl Concentrations:</a:t>
            </a:r>
          </a:p>
          <a:p>
            <a:pPr lvl="1"/>
            <a:r>
              <a:rPr lang="en-US" dirty="0"/>
              <a:t>Incorporating in situ and satellite data to investigate spatial variability within the CFRE and Masonboro Inlet.</a:t>
            </a:r>
          </a:p>
        </p:txBody>
      </p:sp>
      <p:sp>
        <p:nvSpPr>
          <p:cNvPr id="5" name="Content Placeholder 4">
            <a:extLst>
              <a:ext uri="{FF2B5EF4-FFF2-40B4-BE49-F238E27FC236}">
                <a16:creationId xmlns:a16="http://schemas.microsoft.com/office/drawing/2014/main" id="{4F64F2F1-3B58-0B42-15AC-6AD3D5FB3754}"/>
              </a:ext>
            </a:extLst>
          </p:cNvPr>
          <p:cNvSpPr>
            <a:spLocks noGrp="1"/>
          </p:cNvSpPr>
          <p:nvPr>
            <p:ph sz="half" idx="2"/>
          </p:nvPr>
        </p:nvSpPr>
        <p:spPr>
          <a:xfrm>
            <a:off x="6314252" y="2469602"/>
            <a:ext cx="4270247" cy="3762756"/>
          </a:xfrm>
        </p:spPr>
        <p:txBody>
          <a:bodyPr>
            <a:normAutofit fontScale="92500" lnSpcReduction="20000"/>
          </a:bodyPr>
          <a:lstStyle/>
          <a:p>
            <a:r>
              <a:rPr lang="en-US" sz="2100" dirty="0"/>
              <a:t>Matchup Analysis:</a:t>
            </a:r>
          </a:p>
          <a:p>
            <a:pPr lvl="1"/>
            <a:r>
              <a:rPr lang="en-US" dirty="0"/>
              <a:t>Compare satellite and in-situ observations.</a:t>
            </a:r>
          </a:p>
          <a:p>
            <a:pPr lvl="1"/>
            <a:r>
              <a:rPr lang="en-US" dirty="0"/>
              <a:t>Utilize statistical metrics (R2, RMSD, MAPE, etc.) for evaluation.</a:t>
            </a:r>
          </a:p>
          <a:p>
            <a:r>
              <a:rPr lang="en-US" sz="2100" dirty="0"/>
              <a:t>Research Dissemination:</a:t>
            </a:r>
          </a:p>
          <a:p>
            <a:pPr lvl="1"/>
            <a:r>
              <a:rPr lang="en-US" dirty="0"/>
              <a:t>Publish in a reputable scientific journal.</a:t>
            </a:r>
          </a:p>
          <a:p>
            <a:pPr lvl="1"/>
            <a:r>
              <a:rPr lang="en-US" dirty="0"/>
              <a:t>Share methodologies and datasets with the scientific community.</a:t>
            </a:r>
          </a:p>
          <a:p>
            <a:endParaRPr lang="en-US" dirty="0"/>
          </a:p>
        </p:txBody>
      </p:sp>
    </p:spTree>
    <p:extLst>
      <p:ext uri="{BB962C8B-B14F-4D97-AF65-F5344CB8AC3E}">
        <p14:creationId xmlns:p14="http://schemas.microsoft.com/office/powerpoint/2010/main" val="4209720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2126B-3FB0-4705-AF81-9E77E0227705}"/>
              </a:ext>
            </a:extLst>
          </p:cNvPr>
          <p:cNvSpPr>
            <a:spLocks noGrp="1"/>
          </p:cNvSpPr>
          <p:nvPr>
            <p:ph type="title"/>
          </p:nvPr>
        </p:nvSpPr>
        <p:spPr>
          <a:xfrm>
            <a:off x="769620" y="1207341"/>
            <a:ext cx="4486656" cy="1141497"/>
          </a:xfrm>
        </p:spPr>
        <p:txBody>
          <a:bodyPr vert="horz" lIns="274320" tIns="182880" rIns="274320" bIns="182880" rtlCol="0" anchor="ctr" anchorCtr="1">
            <a:normAutofit/>
          </a:bodyPr>
          <a:lstStyle/>
          <a:p>
            <a:r>
              <a:rPr lang="en-US" dirty="0">
                <a:solidFill>
                  <a:srgbClr val="262626"/>
                </a:solidFill>
              </a:rPr>
              <a:t>Study region</a:t>
            </a:r>
          </a:p>
        </p:txBody>
      </p:sp>
      <p:sp>
        <p:nvSpPr>
          <p:cNvPr id="3" name="Text Placeholder 2">
            <a:extLst>
              <a:ext uri="{FF2B5EF4-FFF2-40B4-BE49-F238E27FC236}">
                <a16:creationId xmlns:a16="http://schemas.microsoft.com/office/drawing/2014/main" id="{02EEE501-0D85-09B4-B676-55AAFADB90DE}"/>
              </a:ext>
            </a:extLst>
          </p:cNvPr>
          <p:cNvSpPr>
            <a:spLocks noGrp="1"/>
          </p:cNvSpPr>
          <p:nvPr>
            <p:ph type="body" sz="half" idx="2"/>
          </p:nvPr>
        </p:nvSpPr>
        <p:spPr>
          <a:xfrm>
            <a:off x="769620" y="2590800"/>
            <a:ext cx="4486656" cy="3153154"/>
          </a:xfrm>
        </p:spPr>
        <p:txBody>
          <a:bodyPr>
            <a:normAutofit/>
          </a:bodyPr>
          <a:lstStyle/>
          <a:p>
            <a:pPr marL="120543" indent="-120543" algn="l">
              <a:buFont typeface="Arial" panose="020B0604020202020204" pitchFamily="34" charset="0"/>
              <a:buChar char="•"/>
            </a:pPr>
            <a:r>
              <a:rPr lang="en-US" sz="1800" dirty="0"/>
              <a:t>Cape Fear River Basin (CFRB):</a:t>
            </a:r>
          </a:p>
          <a:p>
            <a:pPr marL="313412" lvl="1" indent="-120543">
              <a:buFont typeface="Arial" panose="020B0604020202020204" pitchFamily="34" charset="0"/>
              <a:buChar char="•"/>
            </a:pPr>
            <a:r>
              <a:rPr lang="en-US" sz="1800" dirty="0"/>
              <a:t>High CAFO Density</a:t>
            </a:r>
          </a:p>
          <a:p>
            <a:pPr marL="506281" lvl="2" indent="-120543">
              <a:buFont typeface="Arial" panose="020B0604020202020204" pitchFamily="34" charset="0"/>
              <a:buChar char="•"/>
            </a:pPr>
            <a:r>
              <a:rPr lang="en-US" sz="1600" dirty="0"/>
              <a:t>Livestock counts: 10 million hogs, 16 million turkeys, 300 million chickens.</a:t>
            </a:r>
          </a:p>
          <a:p>
            <a:pPr marL="313412" lvl="1" indent="-120543">
              <a:buFont typeface="Arial" panose="020B0604020202020204" pitchFamily="34" charset="0"/>
              <a:buChar char="•"/>
            </a:pPr>
            <a:r>
              <a:rPr lang="en-US" sz="1800" dirty="0"/>
              <a:t>Urbanization and Industrialization</a:t>
            </a:r>
          </a:p>
          <a:p>
            <a:pPr marL="506281" lvl="2" indent="-120543">
              <a:buFont typeface="Arial" panose="020B0604020202020204" pitchFamily="34" charset="0"/>
              <a:buChar char="•"/>
            </a:pPr>
            <a:r>
              <a:rPr lang="en-US" sz="1600" dirty="0"/>
              <a:t>One-fifth of NC’s population resides near the CFRB.</a:t>
            </a:r>
          </a:p>
          <a:p>
            <a:pPr marL="313412" lvl="1" indent="-120543">
              <a:buFont typeface="Arial" panose="020B0604020202020204" pitchFamily="34" charset="0"/>
              <a:buChar char="•"/>
            </a:pPr>
            <a:r>
              <a:rPr lang="en-US" sz="1800" dirty="0"/>
              <a:t>Nutrient load impact into downstream flow.</a:t>
            </a:r>
          </a:p>
        </p:txBody>
      </p:sp>
      <p:sp>
        <p:nvSpPr>
          <p:cNvPr id="4" name="Footer Placeholder 3">
            <a:extLst>
              <a:ext uri="{FF2B5EF4-FFF2-40B4-BE49-F238E27FC236}">
                <a16:creationId xmlns:a16="http://schemas.microsoft.com/office/drawing/2014/main" id="{5F3E8DC5-48A5-D6A1-46D4-4E6F074D2196}"/>
              </a:ext>
            </a:extLst>
          </p:cNvPr>
          <p:cNvSpPr>
            <a:spLocks noGrp="1"/>
          </p:cNvSpPr>
          <p:nvPr>
            <p:ph type="ftr" sz="quarter" idx="11"/>
          </p:nvPr>
        </p:nvSpPr>
        <p:spPr>
          <a:xfrm>
            <a:off x="1726667" y="6364029"/>
            <a:ext cx="2572562" cy="320040"/>
          </a:xfrm>
        </p:spPr>
        <p:txBody>
          <a:bodyPr/>
          <a:lstStyle/>
          <a:p>
            <a:r>
              <a:rPr lang="en-US" sz="1000" dirty="0" err="1"/>
              <a:t>Thieler</a:t>
            </a:r>
            <a:r>
              <a:rPr lang="en-US" sz="1000" dirty="0"/>
              <a:t> et al., 1995; </a:t>
            </a:r>
            <a:r>
              <a:rPr lang="en-US" sz="1000" dirty="0" err="1"/>
              <a:t>NC.gov</a:t>
            </a:r>
            <a:r>
              <a:rPr lang="en-US" sz="1000" dirty="0"/>
              <a:t>; </a:t>
            </a:r>
            <a:r>
              <a:rPr lang="en-US" sz="1000" dirty="0" err="1"/>
              <a:t>capefearriver.org</a:t>
            </a:r>
            <a:endParaRPr lang="en-US" sz="1000" dirty="0"/>
          </a:p>
        </p:txBody>
      </p:sp>
      <p:grpSp>
        <p:nvGrpSpPr>
          <p:cNvPr id="6" name="Group 5">
            <a:extLst>
              <a:ext uri="{FF2B5EF4-FFF2-40B4-BE49-F238E27FC236}">
                <a16:creationId xmlns:a16="http://schemas.microsoft.com/office/drawing/2014/main" id="{993A51C5-D705-9E83-70D0-C8480BCB371D}"/>
              </a:ext>
            </a:extLst>
          </p:cNvPr>
          <p:cNvGrpSpPr/>
          <p:nvPr/>
        </p:nvGrpSpPr>
        <p:grpSpPr>
          <a:xfrm>
            <a:off x="6383867" y="0"/>
            <a:ext cx="5808134" cy="6858000"/>
            <a:chOff x="6383867" y="0"/>
            <a:chExt cx="5808134" cy="6858000"/>
          </a:xfrm>
        </p:grpSpPr>
        <p:pic>
          <p:nvPicPr>
            <p:cNvPr id="7" name="Content Placeholder 6" descr="A map of the united states&#10;&#10;Description automatically generated">
              <a:extLst>
                <a:ext uri="{FF2B5EF4-FFF2-40B4-BE49-F238E27FC236}">
                  <a16:creationId xmlns:a16="http://schemas.microsoft.com/office/drawing/2014/main" id="{0B24603B-DC21-09C1-5197-208E68BCC854}"/>
                </a:ext>
              </a:extLst>
            </p:cNvPr>
            <p:cNvPicPr>
              <a:picLocks noChangeAspect="1"/>
            </p:cNvPicPr>
            <p:nvPr/>
          </p:nvPicPr>
          <p:blipFill rotWithShape="1">
            <a:blip r:embed="rId3"/>
            <a:srcRect l="3148" t="2451" r="4574" b="2601"/>
            <a:stretch/>
          </p:blipFill>
          <p:spPr>
            <a:xfrm>
              <a:off x="6383867" y="0"/>
              <a:ext cx="5400099" cy="6858000"/>
            </a:xfrm>
            <a:prstGeom prst="rect">
              <a:avLst/>
            </a:prstGeom>
          </p:spPr>
        </p:pic>
        <p:sp>
          <p:nvSpPr>
            <p:cNvPr id="5" name="TextBox 4">
              <a:extLst>
                <a:ext uri="{FF2B5EF4-FFF2-40B4-BE49-F238E27FC236}">
                  <a16:creationId xmlns:a16="http://schemas.microsoft.com/office/drawing/2014/main" id="{028E125A-4DC0-77F1-643F-F4B5D1B5A45C}"/>
                </a:ext>
              </a:extLst>
            </p:cNvPr>
            <p:cNvSpPr txBox="1"/>
            <p:nvPr/>
          </p:nvSpPr>
          <p:spPr>
            <a:xfrm>
              <a:off x="11043429" y="6609913"/>
              <a:ext cx="1148572" cy="246221"/>
            </a:xfrm>
            <a:prstGeom prst="rect">
              <a:avLst/>
            </a:prstGeom>
            <a:noFill/>
          </p:spPr>
          <p:txBody>
            <a:bodyPr wrap="square" rtlCol="0">
              <a:spAutoFit/>
            </a:bodyPr>
            <a:lstStyle/>
            <a:p>
              <a:r>
                <a:rPr lang="en-US" sz="1000" dirty="0"/>
                <a:t>Griffin et al., 2013</a:t>
              </a:r>
            </a:p>
          </p:txBody>
        </p:sp>
      </p:grpSp>
    </p:spTree>
    <p:extLst>
      <p:ext uri="{BB962C8B-B14F-4D97-AF65-F5344CB8AC3E}">
        <p14:creationId xmlns:p14="http://schemas.microsoft.com/office/powerpoint/2010/main" val="2618395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5FBB23-061E-5EA0-06D7-52C0AA54EF66}"/>
              </a:ext>
            </a:extLst>
          </p:cNvPr>
          <p:cNvSpPr>
            <a:spLocks noGrp="1"/>
          </p:cNvSpPr>
          <p:nvPr>
            <p:ph sz="half" idx="1"/>
          </p:nvPr>
        </p:nvSpPr>
        <p:spPr>
          <a:xfrm>
            <a:off x="591360" y="3904487"/>
            <a:ext cx="5159143" cy="2414588"/>
          </a:xfrm>
        </p:spPr>
        <p:txBody>
          <a:bodyPr>
            <a:normAutofit fontScale="92500" lnSpcReduction="20000"/>
          </a:bodyPr>
          <a:lstStyle/>
          <a:p>
            <a:pPr>
              <a:lnSpc>
                <a:spcPct val="90000"/>
              </a:lnSpc>
            </a:pPr>
            <a:r>
              <a:rPr lang="en-US" dirty="0"/>
              <a:t>May 3, 10 am – 1 pm: Cape Fear River</a:t>
            </a:r>
          </a:p>
          <a:p>
            <a:pPr lvl="1">
              <a:lnSpc>
                <a:spcPct val="90000"/>
              </a:lnSpc>
            </a:pPr>
            <a:r>
              <a:rPr lang="en-US" sz="1800" dirty="0"/>
              <a:t>Focus:  Technical evaluation of the Acrobat instrument.</a:t>
            </a:r>
          </a:p>
          <a:p>
            <a:pPr lvl="1">
              <a:lnSpc>
                <a:spcPct val="90000"/>
              </a:lnSpc>
            </a:pPr>
            <a:r>
              <a:rPr lang="en-US" sz="1800" dirty="0"/>
              <a:t>Result:  Valuable data obtained, though limited in quantity.</a:t>
            </a:r>
          </a:p>
          <a:p>
            <a:pPr lvl="1">
              <a:lnSpc>
                <a:spcPct val="90000"/>
              </a:lnSpc>
            </a:pPr>
            <a:r>
              <a:rPr lang="en-US" sz="1800" dirty="0"/>
              <a:t>Ecology: </a:t>
            </a:r>
          </a:p>
          <a:p>
            <a:pPr lvl="2">
              <a:lnSpc>
                <a:spcPct val="90000"/>
              </a:lnSpc>
            </a:pPr>
            <a:r>
              <a:rPr lang="en-US" sz="1800" dirty="0"/>
              <a:t>Significant discharge</a:t>
            </a:r>
          </a:p>
          <a:p>
            <a:pPr lvl="2">
              <a:lnSpc>
                <a:spcPct val="90000"/>
              </a:lnSpc>
            </a:pPr>
            <a:r>
              <a:rPr lang="en-US" sz="1800" dirty="0"/>
              <a:t>Nutrient rich groundwater from upstream CAFOs</a:t>
            </a:r>
          </a:p>
          <a:p>
            <a:endParaRPr lang="en-US" dirty="0"/>
          </a:p>
        </p:txBody>
      </p:sp>
      <p:sp>
        <p:nvSpPr>
          <p:cNvPr id="4" name="Content Placeholder 3">
            <a:extLst>
              <a:ext uri="{FF2B5EF4-FFF2-40B4-BE49-F238E27FC236}">
                <a16:creationId xmlns:a16="http://schemas.microsoft.com/office/drawing/2014/main" id="{586DF2E0-E9B5-F318-618F-24960DEFA577}"/>
              </a:ext>
            </a:extLst>
          </p:cNvPr>
          <p:cNvSpPr>
            <a:spLocks noGrp="1"/>
          </p:cNvSpPr>
          <p:nvPr>
            <p:ph sz="half" idx="2"/>
          </p:nvPr>
        </p:nvSpPr>
        <p:spPr>
          <a:xfrm>
            <a:off x="5599378" y="3904487"/>
            <a:ext cx="6001262" cy="2953513"/>
          </a:xfrm>
        </p:spPr>
        <p:txBody>
          <a:bodyPr>
            <a:noAutofit/>
          </a:bodyPr>
          <a:lstStyle/>
          <a:p>
            <a:pPr>
              <a:lnSpc>
                <a:spcPct val="90000"/>
              </a:lnSpc>
            </a:pPr>
            <a:r>
              <a:rPr lang="en-US" sz="1700" dirty="0"/>
              <a:t>May 5 , 10 am – 2 pm:  Masonboro Inlet</a:t>
            </a:r>
          </a:p>
          <a:p>
            <a:pPr lvl="1">
              <a:lnSpc>
                <a:spcPct val="90000"/>
              </a:lnSpc>
            </a:pPr>
            <a:r>
              <a:rPr lang="en-US" sz="1700" dirty="0"/>
              <a:t>Focus: Data collection at the mouth.</a:t>
            </a:r>
          </a:p>
          <a:p>
            <a:pPr lvl="1">
              <a:lnSpc>
                <a:spcPct val="90000"/>
              </a:lnSpc>
            </a:pPr>
            <a:r>
              <a:rPr lang="en-US" sz="1700" dirty="0"/>
              <a:t>Ecology:</a:t>
            </a:r>
          </a:p>
          <a:p>
            <a:pPr lvl="2">
              <a:lnSpc>
                <a:spcPct val="90000"/>
              </a:lnSpc>
            </a:pPr>
            <a:r>
              <a:rPr lang="en-US" sz="1700" dirty="0"/>
              <a:t>Masonboro Inlet connects shoreface zone with continental shelf and subaerial coastal plain.</a:t>
            </a:r>
          </a:p>
          <a:p>
            <a:pPr lvl="2">
              <a:lnSpc>
                <a:spcPct val="90000"/>
              </a:lnSpc>
            </a:pPr>
            <a:r>
              <a:rPr lang="en-US" sz="1700" dirty="0"/>
              <a:t>Wrightsville Beach: A high-energy, wave-dominated, microtidal barrier island.</a:t>
            </a:r>
          </a:p>
          <a:p>
            <a:pPr lvl="2">
              <a:lnSpc>
                <a:spcPct val="90000"/>
              </a:lnSpc>
            </a:pPr>
            <a:r>
              <a:rPr lang="en-US" sz="1700" dirty="0"/>
              <a:t>Notable Development: Beach undergoes frequent major replenishments due to its built-up nature.</a:t>
            </a:r>
          </a:p>
        </p:txBody>
      </p:sp>
      <p:pic>
        <p:nvPicPr>
          <p:cNvPr id="7" name="Content Placeholder 4" descr="A close-up of a map&#10;&#10;Description automatically generated">
            <a:extLst>
              <a:ext uri="{FF2B5EF4-FFF2-40B4-BE49-F238E27FC236}">
                <a16:creationId xmlns:a16="http://schemas.microsoft.com/office/drawing/2014/main" id="{D0D4E7C8-107F-47A7-44F7-A184E470D86F}"/>
              </a:ext>
            </a:extLst>
          </p:cNvPr>
          <p:cNvPicPr>
            <a:picLocks noChangeAspect="1"/>
          </p:cNvPicPr>
          <p:nvPr/>
        </p:nvPicPr>
        <p:blipFill rotWithShape="1">
          <a:blip r:embed="rId3"/>
          <a:srcRect r="53803"/>
          <a:stretch/>
        </p:blipFill>
        <p:spPr>
          <a:xfrm>
            <a:off x="1607802" y="319087"/>
            <a:ext cx="3126257" cy="3282125"/>
          </a:xfrm>
          <a:prstGeom prst="rect">
            <a:avLst/>
          </a:prstGeom>
          <a:ln w="9525">
            <a:solidFill>
              <a:schemeClr val="tx1"/>
            </a:solidFill>
          </a:ln>
        </p:spPr>
      </p:pic>
      <p:pic>
        <p:nvPicPr>
          <p:cNvPr id="8" name="Content Placeholder 4" descr="A close-up of a map&#10;&#10;Description automatically generated">
            <a:extLst>
              <a:ext uri="{FF2B5EF4-FFF2-40B4-BE49-F238E27FC236}">
                <a16:creationId xmlns:a16="http://schemas.microsoft.com/office/drawing/2014/main" id="{45D8A465-07E1-BA6B-B062-3323FE0E3F6D}"/>
              </a:ext>
            </a:extLst>
          </p:cNvPr>
          <p:cNvPicPr>
            <a:picLocks noChangeAspect="1"/>
          </p:cNvPicPr>
          <p:nvPr/>
        </p:nvPicPr>
        <p:blipFill rotWithShape="1">
          <a:blip r:embed="rId3"/>
          <a:srcRect l="46672" t="4094" b="716"/>
          <a:stretch/>
        </p:blipFill>
        <p:spPr>
          <a:xfrm>
            <a:off x="6552552" y="309180"/>
            <a:ext cx="3814063" cy="3301937"/>
          </a:xfrm>
          <a:prstGeom prst="rect">
            <a:avLst/>
          </a:prstGeom>
          <a:ln w="9525">
            <a:solidFill>
              <a:schemeClr val="tx1"/>
            </a:solidFill>
          </a:ln>
        </p:spPr>
      </p:pic>
    </p:spTree>
    <p:extLst>
      <p:ext uri="{BB962C8B-B14F-4D97-AF65-F5344CB8AC3E}">
        <p14:creationId xmlns:p14="http://schemas.microsoft.com/office/powerpoint/2010/main" val="255195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4DFD7-4250-7BA5-C549-3CFCF390A469}"/>
              </a:ext>
            </a:extLst>
          </p:cNvPr>
          <p:cNvSpPr>
            <a:spLocks noGrp="1"/>
          </p:cNvSpPr>
          <p:nvPr>
            <p:ph type="title"/>
          </p:nvPr>
        </p:nvSpPr>
        <p:spPr>
          <a:xfrm>
            <a:off x="5138928" y="964692"/>
            <a:ext cx="6092952" cy="1188720"/>
          </a:xfrm>
        </p:spPr>
        <p:txBody>
          <a:bodyPr>
            <a:normAutofit/>
          </a:bodyPr>
          <a:lstStyle/>
          <a:p>
            <a:r>
              <a:rPr lang="en-US" sz="2600"/>
              <a:t>In Situ Instrumentation</a:t>
            </a:r>
          </a:p>
        </p:txBody>
      </p:sp>
      <p:sp>
        <p:nvSpPr>
          <p:cNvPr id="3" name="Content Placeholder 2">
            <a:extLst>
              <a:ext uri="{FF2B5EF4-FFF2-40B4-BE49-F238E27FC236}">
                <a16:creationId xmlns:a16="http://schemas.microsoft.com/office/drawing/2014/main" id="{02EDDCB3-7E45-CE3F-183A-78BB27D9BE97}"/>
              </a:ext>
            </a:extLst>
          </p:cNvPr>
          <p:cNvSpPr>
            <a:spLocks noGrp="1"/>
          </p:cNvSpPr>
          <p:nvPr>
            <p:ph idx="1"/>
          </p:nvPr>
        </p:nvSpPr>
        <p:spPr>
          <a:xfrm>
            <a:off x="5089646" y="2475145"/>
            <a:ext cx="6142233" cy="3418163"/>
          </a:xfrm>
        </p:spPr>
        <p:txBody>
          <a:bodyPr>
            <a:normAutofit fontScale="85000" lnSpcReduction="20000"/>
          </a:bodyPr>
          <a:lstStyle/>
          <a:p>
            <a:pPr>
              <a:lnSpc>
                <a:spcPct val="90000"/>
              </a:lnSpc>
            </a:pPr>
            <a:r>
              <a:rPr lang="en-US" sz="2100" dirty="0"/>
              <a:t>The Acrobat, a towed research platform by Sea Sciences Inc.</a:t>
            </a:r>
          </a:p>
          <a:p>
            <a:pPr lvl="1">
              <a:lnSpc>
                <a:spcPct val="90000"/>
              </a:lnSpc>
            </a:pPr>
            <a:r>
              <a:rPr lang="en-US" dirty="0"/>
              <a:t>Auxiliary Instruments:</a:t>
            </a:r>
          </a:p>
          <a:p>
            <a:pPr lvl="1">
              <a:lnSpc>
                <a:spcPct val="90000"/>
              </a:lnSpc>
            </a:pPr>
            <a:r>
              <a:rPr lang="en-US" dirty="0"/>
              <a:t>Seabird SBE 25 plus Sealogger CTD</a:t>
            </a:r>
          </a:p>
          <a:p>
            <a:pPr lvl="1">
              <a:lnSpc>
                <a:spcPct val="90000"/>
              </a:lnSpc>
            </a:pPr>
            <a:r>
              <a:rPr lang="en-US" dirty="0"/>
              <a:t>Seabird SBE 4 Conductivity</a:t>
            </a:r>
          </a:p>
          <a:p>
            <a:pPr lvl="1">
              <a:lnSpc>
                <a:spcPct val="90000"/>
              </a:lnSpc>
            </a:pPr>
            <a:r>
              <a:rPr lang="en-US" dirty="0"/>
              <a:t>Seabird 43 Oxygen sensor</a:t>
            </a:r>
          </a:p>
          <a:p>
            <a:pPr lvl="1">
              <a:lnSpc>
                <a:spcPct val="90000"/>
              </a:lnSpc>
            </a:pPr>
            <a:r>
              <a:rPr lang="en-US" dirty="0"/>
              <a:t>Seapoint Chlorophyll Fluorometer</a:t>
            </a:r>
          </a:p>
          <a:p>
            <a:pPr lvl="1">
              <a:lnSpc>
                <a:spcPct val="90000"/>
              </a:lnSpc>
            </a:pPr>
            <a:r>
              <a:rPr lang="en-US" dirty="0"/>
              <a:t>Seapoint Ultraviolet Fluorometer</a:t>
            </a:r>
          </a:p>
          <a:p>
            <a:pPr lvl="1">
              <a:lnSpc>
                <a:spcPct val="90000"/>
              </a:lnSpc>
            </a:pPr>
            <a:r>
              <a:rPr lang="en-US" dirty="0"/>
              <a:t>Seapoint Turbidity Meter</a:t>
            </a:r>
          </a:p>
          <a:p>
            <a:pPr>
              <a:lnSpc>
                <a:spcPct val="90000"/>
              </a:lnSpc>
            </a:pPr>
            <a:r>
              <a:rPr lang="en-US" sz="2100" dirty="0"/>
              <a:t>Benefits: </a:t>
            </a:r>
          </a:p>
          <a:p>
            <a:pPr lvl="1">
              <a:lnSpc>
                <a:spcPct val="90000"/>
              </a:lnSpc>
            </a:pPr>
            <a:r>
              <a:rPr lang="en-US" dirty="0"/>
              <a:t>Real-time data acquisition</a:t>
            </a:r>
          </a:p>
          <a:p>
            <a:pPr lvl="1">
              <a:lnSpc>
                <a:spcPct val="90000"/>
              </a:lnSpc>
            </a:pPr>
            <a:r>
              <a:rPr lang="en-US" dirty="0"/>
              <a:t>Instantaneous evaluation of water column properties via onboard computer monitors</a:t>
            </a:r>
          </a:p>
        </p:txBody>
      </p:sp>
      <p:pic>
        <p:nvPicPr>
          <p:cNvPr id="16" name="Picture 15" descr="A red machine on a dock&#10;&#10;Description automatically generated">
            <a:extLst>
              <a:ext uri="{FF2B5EF4-FFF2-40B4-BE49-F238E27FC236}">
                <a16:creationId xmlns:a16="http://schemas.microsoft.com/office/drawing/2014/main" id="{28906D72-29C5-01BF-47BB-79D35F062A95}"/>
              </a:ext>
            </a:extLst>
          </p:cNvPr>
          <p:cNvPicPr>
            <a:picLocks noChangeAspect="1"/>
          </p:cNvPicPr>
          <p:nvPr/>
        </p:nvPicPr>
        <p:blipFill rotWithShape="1">
          <a:blip r:embed="rId3"/>
          <a:srcRect t="1233" r="-1" b="-1"/>
          <a:stretch/>
        </p:blipFill>
        <p:spPr>
          <a:xfrm rot="5400000">
            <a:off x="649803" y="1275010"/>
            <a:ext cx="2394028" cy="1773391"/>
          </a:xfrm>
          <a:prstGeom prst="rect">
            <a:avLst/>
          </a:prstGeom>
          <a:ln w="9525" cap="sq">
            <a:solidFill>
              <a:schemeClr val="tx1"/>
            </a:solidFill>
            <a:miter lim="800000"/>
          </a:ln>
        </p:spPr>
      </p:pic>
      <p:pic>
        <p:nvPicPr>
          <p:cNvPr id="13" name="Picture 12" descr="A group of men in life jackets&#10;&#10;Description automatically generated">
            <a:extLst>
              <a:ext uri="{FF2B5EF4-FFF2-40B4-BE49-F238E27FC236}">
                <a16:creationId xmlns:a16="http://schemas.microsoft.com/office/drawing/2014/main" id="{9905C3B7-6554-37D3-30F0-E166E9922D3A}"/>
              </a:ext>
            </a:extLst>
          </p:cNvPr>
          <p:cNvPicPr>
            <a:picLocks noChangeAspect="1"/>
          </p:cNvPicPr>
          <p:nvPr/>
        </p:nvPicPr>
        <p:blipFill rotWithShape="1">
          <a:blip r:embed="rId4"/>
          <a:srcRect l="30804" r="13295" b="-5"/>
          <a:stretch/>
        </p:blipFill>
        <p:spPr>
          <a:xfrm>
            <a:off x="2894380" y="964692"/>
            <a:ext cx="1773393" cy="2379423"/>
          </a:xfrm>
          <a:prstGeom prst="rect">
            <a:avLst/>
          </a:prstGeom>
          <a:ln w="9525" cap="sq">
            <a:solidFill>
              <a:schemeClr val="tx1"/>
            </a:solidFill>
            <a:miter lim="800000"/>
          </a:ln>
        </p:spPr>
      </p:pic>
      <p:pic>
        <p:nvPicPr>
          <p:cNvPr id="18" name="Picture 17" descr="A yellow object on a metal grate&#10;&#10;Description automatically generated">
            <a:extLst>
              <a:ext uri="{FF2B5EF4-FFF2-40B4-BE49-F238E27FC236}">
                <a16:creationId xmlns:a16="http://schemas.microsoft.com/office/drawing/2014/main" id="{96E067B0-40E0-5F57-C5EE-97C1DF6CD61C}"/>
              </a:ext>
            </a:extLst>
          </p:cNvPr>
          <p:cNvPicPr>
            <a:picLocks noChangeAspect="1"/>
          </p:cNvPicPr>
          <p:nvPr/>
        </p:nvPicPr>
        <p:blipFill rotWithShape="1">
          <a:blip r:embed="rId5"/>
          <a:srcRect t="16316" r="-1" b="19507"/>
          <a:stretch/>
        </p:blipFill>
        <p:spPr>
          <a:xfrm>
            <a:off x="960119" y="3504983"/>
            <a:ext cx="3707652" cy="2379423"/>
          </a:xfrm>
          <a:prstGeom prst="rect">
            <a:avLst/>
          </a:prstGeom>
          <a:ln w="9525" cap="sq">
            <a:solidFill>
              <a:schemeClr val="tx1"/>
            </a:solidFill>
            <a:miter lim="800000"/>
          </a:ln>
        </p:spPr>
      </p:pic>
    </p:spTree>
    <p:extLst>
      <p:ext uri="{BB962C8B-B14F-4D97-AF65-F5344CB8AC3E}">
        <p14:creationId xmlns:p14="http://schemas.microsoft.com/office/powerpoint/2010/main" val="2561359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03A5319-810C-AB9F-EBF5-D99F564735DB}"/>
              </a:ext>
            </a:extLst>
          </p:cNvPr>
          <p:cNvSpPr>
            <a:spLocks noGrp="1"/>
          </p:cNvSpPr>
          <p:nvPr>
            <p:ph type="title"/>
          </p:nvPr>
        </p:nvSpPr>
        <p:spPr>
          <a:xfrm>
            <a:off x="6879787" y="964692"/>
            <a:ext cx="4476806" cy="1188720"/>
          </a:xfrm>
        </p:spPr>
        <p:txBody>
          <a:bodyPr>
            <a:normAutofit/>
          </a:bodyPr>
          <a:lstStyle/>
          <a:p>
            <a:r>
              <a:rPr lang="en-US" sz="2000" dirty="0"/>
              <a:t>In-situ Remote Sensing Reflectance Measurement</a:t>
            </a:r>
          </a:p>
        </p:txBody>
      </p:sp>
      <p:sp>
        <p:nvSpPr>
          <p:cNvPr id="8" name="Content Placeholder 7">
            <a:extLst>
              <a:ext uri="{FF2B5EF4-FFF2-40B4-BE49-F238E27FC236}">
                <a16:creationId xmlns:a16="http://schemas.microsoft.com/office/drawing/2014/main" id="{88684DC1-31CF-60BD-84A1-D26DB8ABD575}"/>
              </a:ext>
            </a:extLst>
          </p:cNvPr>
          <p:cNvSpPr>
            <a:spLocks noGrp="1"/>
          </p:cNvSpPr>
          <p:nvPr>
            <p:ph idx="1"/>
          </p:nvPr>
        </p:nvSpPr>
        <p:spPr>
          <a:xfrm>
            <a:off x="6879787" y="2397412"/>
            <a:ext cx="4492932" cy="3263206"/>
          </a:xfrm>
        </p:spPr>
        <p:txBody>
          <a:bodyPr>
            <a:normAutofit/>
          </a:bodyPr>
          <a:lstStyle/>
          <a:p>
            <a:r>
              <a:rPr lang="en-US" dirty="0"/>
              <a:t>HR-512i handheld spectroradiometer by Spectra Vista Corporation.</a:t>
            </a:r>
          </a:p>
          <a:p>
            <a:pPr lvl="1"/>
            <a:r>
              <a:rPr lang="en-US" dirty="0"/>
              <a:t>Spectral channels: 512, spanning 350 nm – 1050 nm. </a:t>
            </a:r>
          </a:p>
          <a:p>
            <a:r>
              <a:rPr lang="en-US" dirty="0"/>
              <a:t>Measurements: downwelling irradiance and upwelling radiance (Lu).</a:t>
            </a:r>
          </a:p>
          <a:p>
            <a:r>
              <a:rPr lang="en-US" dirty="0"/>
              <a:t>Purpose: juxtapose in situ Rrs readings against Rrs for satellites to add another layer of remotely sensed oceanic parameter evaluation.</a:t>
            </a:r>
          </a:p>
        </p:txBody>
      </p:sp>
      <p:pic>
        <p:nvPicPr>
          <p:cNvPr id="3" name="Picture 2" descr="A collage of different types of equipment&#10;&#10;Description automatically generated">
            <a:extLst>
              <a:ext uri="{FF2B5EF4-FFF2-40B4-BE49-F238E27FC236}">
                <a16:creationId xmlns:a16="http://schemas.microsoft.com/office/drawing/2014/main" id="{FB886F7C-9B77-E350-7FDC-602FA4A200F0}"/>
              </a:ext>
            </a:extLst>
          </p:cNvPr>
          <p:cNvPicPr>
            <a:picLocks noChangeAspect="1"/>
          </p:cNvPicPr>
          <p:nvPr/>
        </p:nvPicPr>
        <p:blipFill rotWithShape="1">
          <a:blip r:embed="rId3"/>
          <a:srcRect r="44992"/>
          <a:stretch/>
        </p:blipFill>
        <p:spPr>
          <a:xfrm>
            <a:off x="309781" y="964692"/>
            <a:ext cx="6262136" cy="4695926"/>
          </a:xfrm>
          <a:prstGeom prst="rect">
            <a:avLst/>
          </a:prstGeom>
          <a:ln>
            <a:solidFill>
              <a:schemeClr val="tx1">
                <a:lumMod val="75000"/>
                <a:lumOff val="25000"/>
              </a:schemeClr>
            </a:solidFill>
          </a:ln>
        </p:spPr>
      </p:pic>
    </p:spTree>
    <p:extLst>
      <p:ext uri="{BB962C8B-B14F-4D97-AF65-F5344CB8AC3E}">
        <p14:creationId xmlns:p14="http://schemas.microsoft.com/office/powerpoint/2010/main" val="2706313457"/>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71C241A9-A460-4AD1-916F-25308628A5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4140</TotalTime>
  <Words>4614</Words>
  <Application>Microsoft Macintosh PowerPoint</Application>
  <PresentationFormat>Widescreen</PresentationFormat>
  <Paragraphs>252</Paragraphs>
  <Slides>18</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Gill Sans MT</vt:lpstr>
      <vt:lpstr>Söhne</vt:lpstr>
      <vt:lpstr>Times New Roman</vt:lpstr>
      <vt:lpstr>Parcel</vt:lpstr>
      <vt:lpstr>Evaluating the Accuracy of HawkEye Ocean Color Imager: Comparative Study of Satellite Derived and In Situ Measurements</vt:lpstr>
      <vt:lpstr>Outline</vt:lpstr>
      <vt:lpstr>Monitoring Coastal Ecosystems</vt:lpstr>
      <vt:lpstr>The SeaHawk/HawkEye CubeSat Mission</vt:lpstr>
      <vt:lpstr>Research Objectives</vt:lpstr>
      <vt:lpstr>Study region</vt:lpstr>
      <vt:lpstr>PowerPoint Presentation</vt:lpstr>
      <vt:lpstr>In Situ Instrumentation</vt:lpstr>
      <vt:lpstr>In-situ Remote Sensing Reflectance Measurement</vt:lpstr>
      <vt:lpstr>Satellite Data Acquisition</vt:lpstr>
      <vt:lpstr>Match-Up Analysis and Accuracy Evaluation</vt:lpstr>
      <vt:lpstr>Preliminary results</vt:lpstr>
      <vt:lpstr>PowerPoint Presentation</vt:lpstr>
      <vt:lpstr>PowerPoint Presentation</vt:lpstr>
      <vt:lpstr>PowerPoint Presentation</vt:lpstr>
      <vt:lpstr>PowerPoint Presentation</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Evaluating the Accuracy of HawkEye Ocean Color Imager: Comparative Study of Satellite Derived and In Situ Measurements</dc:title>
  <dc:creator>Torkelson, Mitchell David</dc:creator>
  <cp:lastModifiedBy>Torkelson, Mitchell David</cp:lastModifiedBy>
  <cp:revision>11</cp:revision>
  <dcterms:created xsi:type="dcterms:W3CDTF">2023-11-02T19:57:06Z</dcterms:created>
  <dcterms:modified xsi:type="dcterms:W3CDTF">2023-11-20T14:19:10Z</dcterms:modified>
</cp:coreProperties>
</file>